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5" r:id="rId2"/>
    <p:sldId id="289" r:id="rId3"/>
    <p:sldId id="284" r:id="rId4"/>
    <p:sldId id="291" r:id="rId5"/>
    <p:sldId id="287" r:id="rId6"/>
    <p:sldId id="292" r:id="rId7"/>
    <p:sldId id="293" r:id="rId8"/>
    <p:sldId id="294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13EC"/>
    <a:srgbClr val="64FE45"/>
    <a:srgbClr val="DAFE93"/>
    <a:srgbClr val="2214E4"/>
    <a:srgbClr val="FC002E"/>
    <a:srgbClr val="1EEAF6"/>
    <a:srgbClr val="FC005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239" autoAdjust="0"/>
  </p:normalViewPr>
  <p:slideViewPr>
    <p:cSldViewPr snapToGrid="0" snapToObjects="1">
      <p:cViewPr>
        <p:scale>
          <a:sx n="70" d="100"/>
          <a:sy n="70" d="100"/>
        </p:scale>
        <p:origin x="-137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E3A18-F108-034F-ABBB-2436072247D1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480C9-96F8-8743-A5A7-24B4CB4D29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59304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labeling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0480C9-96F8-8743-A5A7-24B4CB4D29F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6190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</a:t>
            </a:r>
            <a:r>
              <a:rPr lang="en-US" baseline="0" dirty="0" smtClean="0"/>
              <a:t> will add the bounding information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0480C9-96F8-8743-A5A7-24B4CB4D29F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6190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labeling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0480C9-96F8-8743-A5A7-24B4CB4D29F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6190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labeling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0480C9-96F8-8743-A5A7-24B4CB4D29F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6190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47230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521622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0817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48316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5635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221456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426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871456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52368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32584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93122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1C41C-696D-444D-96FE-F2E976A8A236}" type="datetimeFigureOut">
              <a:rPr lang="en-US" smtClean="0"/>
              <a:pPr/>
              <a:t>4/23/2015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339AC-765B-3B49-82A2-79B2523B4E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3911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db-engines.com/en/blog_post/26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3530"/>
          <a:stretch/>
        </p:blipFill>
        <p:spPr>
          <a:xfrm>
            <a:off x="0" y="1079500"/>
            <a:ext cx="7556500" cy="5778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Subgraph</a:t>
            </a:r>
            <a:r>
              <a:rPr lang="en-US" dirty="0" smtClean="0"/>
              <a:t> Matching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81625" y="1232972"/>
            <a:ext cx="3622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on Billion Node Graphs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3450" y="152024"/>
            <a:ext cx="17843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Efficient</a:t>
            </a:r>
            <a:endParaRPr lang="en-US" sz="3200" b="1" dirty="0">
              <a:solidFill>
                <a:srgbClr val="FF0000"/>
              </a:solidFill>
            </a:endParaRPr>
          </a:p>
        </p:txBody>
      </p:sp>
      <p:cxnSp>
        <p:nvCxnSpPr>
          <p:cNvPr id="14" name="Curved Connector 13"/>
          <p:cNvCxnSpPr/>
          <p:nvPr/>
        </p:nvCxnSpPr>
        <p:spPr>
          <a:xfrm rot="10800000" flipV="1">
            <a:off x="6794501" y="1756191"/>
            <a:ext cx="1412875" cy="1212433"/>
          </a:xfrm>
          <a:prstGeom prst="curvedConnector3">
            <a:avLst>
              <a:gd name="adj1" fmla="val -8427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556500" y="2968624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Bradley Hand ITC TT-Bold"/>
                <a:cs typeface="Bradley Hand ITC TT-Bold"/>
              </a:rPr>
              <a:t>like this one</a:t>
            </a:r>
            <a:endParaRPr lang="en-US" dirty="0">
              <a:latin typeface="Bradley Hand ITC TT-Bold"/>
              <a:cs typeface="Bradley Hand ITC TT-Bold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90499" y="759066"/>
            <a:ext cx="220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Bradley Hand ITC TT-Bold"/>
                <a:cs typeface="Bradley Hand ITC TT-Bold"/>
              </a:rPr>
              <a:t>(in a few seconds?)</a:t>
            </a:r>
            <a:endParaRPr lang="en-US" dirty="0">
              <a:latin typeface="Bradley Hand ITC TT-Bold"/>
              <a:cs typeface="Bradley Hand ITC TT-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56500" y="3841750"/>
            <a:ext cx="15875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 smtClean="0">
                <a:solidFill>
                  <a:schemeClr val="bg1">
                    <a:lumMod val="50000"/>
                  </a:schemeClr>
                </a:solidFill>
              </a:rPr>
              <a:t>Presenters</a:t>
            </a:r>
          </a:p>
          <a:p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Tugba </a:t>
            </a:r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Kulahcioglu</a:t>
            </a:r>
            <a:endParaRPr lang="en-US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Sachin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Srivastava</a:t>
            </a:r>
            <a:endParaRPr lang="en-US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400" u="sng" dirty="0" smtClean="0">
                <a:solidFill>
                  <a:schemeClr val="bg1">
                    <a:lumMod val="50000"/>
                  </a:schemeClr>
                </a:solidFill>
              </a:rPr>
              <a:t>Authors</a:t>
            </a:r>
          </a:p>
          <a:p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Zhao Sun</a:t>
            </a:r>
          </a:p>
          <a:p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Hongzhi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Wang</a:t>
            </a:r>
          </a:p>
          <a:p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Haixun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Wang</a:t>
            </a:r>
          </a:p>
          <a:p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Bin Shao</a:t>
            </a:r>
          </a:p>
          <a:p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</a:rPr>
              <a:t>Jianzhong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Li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878264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Subgraph</a:t>
            </a:r>
            <a:r>
              <a:rPr lang="en-US" dirty="0" smtClean="0"/>
              <a:t> Matching</a:t>
            </a:r>
            <a:endParaRPr lang="en-US" dirty="0"/>
          </a:p>
        </p:txBody>
      </p:sp>
      <p:cxnSp>
        <p:nvCxnSpPr>
          <p:cNvPr id="4" name="Straight Connector 3"/>
          <p:cNvCxnSpPr>
            <a:stCxn id="31" idx="2"/>
            <a:endCxn id="14" idx="6"/>
          </p:cNvCxnSpPr>
          <p:nvPr/>
        </p:nvCxnSpPr>
        <p:spPr>
          <a:xfrm flipH="1">
            <a:off x="5028696" y="3605690"/>
            <a:ext cx="576429" cy="79219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39864" y="4223892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696" y="4223892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8797" y="4044909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5125" y="4088850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9" name="Straight Connector 8"/>
          <p:cNvCxnSpPr>
            <a:stCxn id="14" idx="2"/>
            <a:endCxn id="30" idx="6"/>
          </p:cNvCxnSpPr>
          <p:nvPr/>
        </p:nvCxnSpPr>
        <p:spPr>
          <a:xfrm flipH="1" flipV="1">
            <a:off x="3766351" y="3573533"/>
            <a:ext cx="542345" cy="11137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4" idx="3"/>
            <a:endCxn id="5" idx="7"/>
          </p:cNvCxnSpPr>
          <p:nvPr/>
        </p:nvCxnSpPr>
        <p:spPr>
          <a:xfrm flipH="1">
            <a:off x="4154422" y="3939467"/>
            <a:ext cx="259716" cy="3898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6" idx="1"/>
            <a:endCxn id="14" idx="5"/>
          </p:cNvCxnSpPr>
          <p:nvPr/>
        </p:nvCxnSpPr>
        <p:spPr>
          <a:xfrm flipH="1" flipV="1">
            <a:off x="4923254" y="3939467"/>
            <a:ext cx="210884" cy="3898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1092" y="2037386"/>
            <a:ext cx="720000" cy="720000"/>
          </a:xfrm>
          <a:prstGeom prst="ellipse">
            <a:avLst/>
          </a:prstGeom>
          <a:ln w="28575" cap="rnd" cmpd="sng">
            <a:solidFill>
              <a:srgbClr val="FC002E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>
            <a:alphaModFix/>
          </a:blip>
          <a:srcRect l="5000" r="32956"/>
          <a:stretch/>
        </p:blipFill>
        <p:spPr>
          <a:xfrm>
            <a:off x="4826033" y="2057542"/>
            <a:ext cx="720000" cy="720000"/>
          </a:xfrm>
          <a:prstGeom prst="ellipse">
            <a:avLst/>
          </a:prstGeom>
          <a:ln w="28575" cap="rnd" cmpd="sng">
            <a:solidFill>
              <a:srgbClr val="FC002E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08696" y="3324909"/>
            <a:ext cx="720000" cy="720000"/>
          </a:xfrm>
          <a:prstGeom prst="ellipse">
            <a:avLst/>
          </a:prstGeom>
          <a:ln w="28575" cap="rnd" cmpd="sng">
            <a:solidFill>
              <a:schemeClr val="bg1">
                <a:lumMod val="50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>
            <a:alphaModFix/>
          </a:blip>
          <a:srcRect l="1" r="29656"/>
          <a:stretch/>
        </p:blipFill>
        <p:spPr>
          <a:xfrm>
            <a:off x="2490851" y="2185408"/>
            <a:ext cx="720000" cy="720000"/>
          </a:xfrm>
          <a:prstGeom prst="ellipse">
            <a:avLst/>
          </a:prstGeom>
          <a:ln w="28575" cap="rnd" cmpd="sng">
            <a:solidFill>
              <a:srgbClr val="66006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0">
            <a:alphaModFix/>
          </a:blip>
          <a:srcRect l="25043" r="901"/>
          <a:stretch/>
        </p:blipFill>
        <p:spPr>
          <a:xfrm>
            <a:off x="5965125" y="2200902"/>
            <a:ext cx="720000" cy="720000"/>
          </a:xfrm>
          <a:prstGeom prst="ellipse">
            <a:avLst/>
          </a:prstGeom>
          <a:ln w="28575" cap="rnd" cmpd="sng">
            <a:solidFill>
              <a:schemeClr val="accent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17" name="Straight Connector 16"/>
          <p:cNvCxnSpPr>
            <a:stCxn id="14" idx="1"/>
            <a:endCxn id="15" idx="5"/>
          </p:cNvCxnSpPr>
          <p:nvPr/>
        </p:nvCxnSpPr>
        <p:spPr>
          <a:xfrm flipH="1" flipV="1">
            <a:off x="3105409" y="2799966"/>
            <a:ext cx="1308729" cy="63038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4" idx="7"/>
            <a:endCxn id="16" idx="3"/>
          </p:cNvCxnSpPr>
          <p:nvPr/>
        </p:nvCxnSpPr>
        <p:spPr>
          <a:xfrm flipV="1">
            <a:off x="4923254" y="2815460"/>
            <a:ext cx="1147313" cy="61489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4" idx="0"/>
            <a:endCxn id="12" idx="5"/>
          </p:cNvCxnSpPr>
          <p:nvPr/>
        </p:nvCxnSpPr>
        <p:spPr>
          <a:xfrm flipH="1" flipV="1">
            <a:off x="4285650" y="2651944"/>
            <a:ext cx="383046" cy="67296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2" idx="3"/>
            <a:endCxn id="30" idx="7"/>
          </p:cNvCxnSpPr>
          <p:nvPr/>
        </p:nvCxnSpPr>
        <p:spPr>
          <a:xfrm flipH="1">
            <a:off x="3660909" y="2651944"/>
            <a:ext cx="115625" cy="66703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2" idx="4"/>
            <a:endCxn id="5" idx="0"/>
          </p:cNvCxnSpPr>
          <p:nvPr/>
        </p:nvCxnSpPr>
        <p:spPr>
          <a:xfrm flipH="1">
            <a:off x="3899864" y="2757386"/>
            <a:ext cx="131228" cy="146650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31" idx="1"/>
            <a:endCxn id="13" idx="5"/>
          </p:cNvCxnSpPr>
          <p:nvPr/>
        </p:nvCxnSpPr>
        <p:spPr>
          <a:xfrm flipH="1" flipV="1">
            <a:off x="5440591" y="2672100"/>
            <a:ext cx="269976" cy="679032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6" idx="0"/>
            <a:endCxn id="13" idx="4"/>
          </p:cNvCxnSpPr>
          <p:nvPr/>
        </p:nvCxnSpPr>
        <p:spPr>
          <a:xfrm flipH="1" flipV="1">
            <a:off x="5186033" y="2777542"/>
            <a:ext cx="202663" cy="144635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16" idx="4"/>
            <a:endCxn id="31" idx="7"/>
          </p:cNvCxnSpPr>
          <p:nvPr/>
        </p:nvCxnSpPr>
        <p:spPr>
          <a:xfrm flipH="1">
            <a:off x="6219683" y="2920902"/>
            <a:ext cx="105442" cy="43023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8" idx="0"/>
            <a:endCxn id="16" idx="5"/>
          </p:cNvCxnSpPr>
          <p:nvPr/>
        </p:nvCxnSpPr>
        <p:spPr>
          <a:xfrm flipH="1" flipV="1">
            <a:off x="6579683" y="2815460"/>
            <a:ext cx="105442" cy="127339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5" idx="4"/>
            <a:endCxn id="7" idx="0"/>
          </p:cNvCxnSpPr>
          <p:nvPr/>
        </p:nvCxnSpPr>
        <p:spPr>
          <a:xfrm flipH="1">
            <a:off x="2588797" y="2905408"/>
            <a:ext cx="262054" cy="113950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2" idx="2"/>
            <a:endCxn id="7" idx="7"/>
          </p:cNvCxnSpPr>
          <p:nvPr/>
        </p:nvCxnSpPr>
        <p:spPr>
          <a:xfrm flipH="1">
            <a:off x="2843355" y="2397386"/>
            <a:ext cx="827737" cy="175296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1"/>
            <a:endCxn id="13" idx="6"/>
          </p:cNvCxnSpPr>
          <p:nvPr/>
        </p:nvCxnSpPr>
        <p:spPr>
          <a:xfrm flipH="1" flipV="1">
            <a:off x="5546033" y="2417542"/>
            <a:ext cx="884534" cy="177675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30" idx="6"/>
          </p:cNvCxnSpPr>
          <p:nvPr/>
        </p:nvCxnSpPr>
        <p:spPr>
          <a:xfrm flipH="1">
            <a:off x="3766351" y="2598946"/>
            <a:ext cx="2198774" cy="97458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046351" y="3213533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605125" y="3245690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43" name="Straight Connector 42"/>
          <p:cNvCxnSpPr>
            <a:endCxn id="30" idx="1"/>
          </p:cNvCxnSpPr>
          <p:nvPr/>
        </p:nvCxnSpPr>
        <p:spPr>
          <a:xfrm>
            <a:off x="2948797" y="2905408"/>
            <a:ext cx="202996" cy="4135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084869" y="5444274"/>
            <a:ext cx="7934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Match pair of friends who live in the same city and enjoy the same music.</a:t>
            </a:r>
            <a:endParaRPr lang="en-US" dirty="0"/>
          </a:p>
        </p:txBody>
      </p:sp>
      <p:grpSp>
        <p:nvGrpSpPr>
          <p:cNvPr id="62" name="Group 61"/>
          <p:cNvGrpSpPr/>
          <p:nvPr/>
        </p:nvGrpSpPr>
        <p:grpSpPr>
          <a:xfrm>
            <a:off x="7518379" y="3336667"/>
            <a:ext cx="530970" cy="553859"/>
            <a:chOff x="7443607" y="1398201"/>
            <a:chExt cx="530970" cy="553859"/>
          </a:xfrm>
        </p:grpSpPr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8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64" name="TextBox 63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8134778" y="3348135"/>
            <a:ext cx="680373" cy="507960"/>
            <a:chOff x="8062445" y="1288878"/>
            <a:chExt cx="680373" cy="507960"/>
          </a:xfrm>
        </p:grpSpPr>
        <p:pic>
          <p:nvPicPr>
            <p:cNvPr id="66" name="Picture 65"/>
            <p:cNvPicPr>
              <a:picLocks noChangeAspect="1"/>
            </p:cNvPicPr>
            <p:nvPr/>
          </p:nvPicPr>
          <p:blipFill>
            <a:blip r:embed="rId12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67" name="TextBox 66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7513489" y="2603724"/>
            <a:ext cx="680373" cy="510516"/>
            <a:chOff x="7089899" y="1304220"/>
            <a:chExt cx="680373" cy="510516"/>
          </a:xfrm>
        </p:grpSpPr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6">
              <a:alphaModFix amt="0"/>
            </a:blip>
            <a:stretch>
              <a:fillRect/>
            </a:stretch>
          </p:blipFill>
          <p:spPr>
            <a:xfrm>
              <a:off x="7150667" y="1304220"/>
              <a:ext cx="179996" cy="179996"/>
            </a:xfrm>
            <a:prstGeom prst="ellipse">
              <a:avLst/>
            </a:prstGeom>
            <a:ln w="28575" cap="rnd" cmpd="sng">
              <a:solidFill>
                <a:srgbClr val="FC002E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70" name="TextBox 69"/>
            <p:cNvSpPr txBox="1"/>
            <p:nvPr/>
          </p:nvSpPr>
          <p:spPr>
            <a:xfrm>
              <a:off x="7089899" y="1353071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c</a:t>
              </a:r>
              <a:endParaRPr lang="en-US" sz="2400" baseline="-25000" dirty="0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8177194" y="2617472"/>
            <a:ext cx="680373" cy="505679"/>
            <a:chOff x="7958479" y="1079848"/>
            <a:chExt cx="680373" cy="505679"/>
          </a:xfrm>
        </p:grpSpPr>
        <p:pic>
          <p:nvPicPr>
            <p:cNvPr id="72" name="Picture 71"/>
            <p:cNvPicPr>
              <a:picLocks noChangeAspect="1"/>
            </p:cNvPicPr>
            <p:nvPr/>
          </p:nvPicPr>
          <p:blipFill rotWithShape="1">
            <a:blip r:embed="rId9">
              <a:alphaModFix amt="0"/>
            </a:blip>
            <a:srcRect l="1" r="29656"/>
            <a:stretch/>
          </p:blipFill>
          <p:spPr>
            <a:xfrm>
              <a:off x="8020131" y="1079848"/>
              <a:ext cx="179997" cy="179997"/>
            </a:xfrm>
            <a:prstGeom prst="ellipse">
              <a:avLst/>
            </a:prstGeom>
            <a:ln w="28575" cap="rnd" cmpd="sng">
              <a:solidFill>
                <a:srgbClr val="660066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73" name="TextBox 72"/>
            <p:cNvSpPr txBox="1"/>
            <p:nvPr/>
          </p:nvSpPr>
          <p:spPr>
            <a:xfrm>
              <a:off x="7958479" y="1123862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</a:t>
              </a:r>
              <a:endParaRPr lang="en-US" sz="2400" baseline="-25000" dirty="0"/>
            </a:p>
          </p:txBody>
        </p:sp>
      </p:grpSp>
      <p:cxnSp>
        <p:nvCxnSpPr>
          <p:cNvPr id="74" name="Straight Connector 73"/>
          <p:cNvCxnSpPr>
            <a:stCxn id="66" idx="2"/>
            <a:endCxn id="63" idx="6"/>
          </p:cNvCxnSpPr>
          <p:nvPr/>
        </p:nvCxnSpPr>
        <p:spPr>
          <a:xfrm flipH="1" flipV="1">
            <a:off x="7743617" y="3426665"/>
            <a:ext cx="495228" cy="1146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69" idx="4"/>
            <a:endCxn id="63" idx="0"/>
          </p:cNvCxnSpPr>
          <p:nvPr/>
        </p:nvCxnSpPr>
        <p:spPr>
          <a:xfrm flipH="1">
            <a:off x="7653619" y="2783720"/>
            <a:ext cx="10636" cy="55294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72" idx="4"/>
            <a:endCxn id="66" idx="0"/>
          </p:cNvCxnSpPr>
          <p:nvPr/>
        </p:nvCxnSpPr>
        <p:spPr>
          <a:xfrm flipH="1">
            <a:off x="8328843" y="2797469"/>
            <a:ext cx="2" cy="55066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72" idx="3"/>
            <a:endCxn id="63" idx="7"/>
          </p:cNvCxnSpPr>
          <p:nvPr/>
        </p:nvCxnSpPr>
        <p:spPr>
          <a:xfrm flipH="1">
            <a:off x="7717257" y="2771109"/>
            <a:ext cx="547949" cy="59191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69" idx="5"/>
          </p:cNvCxnSpPr>
          <p:nvPr/>
        </p:nvCxnSpPr>
        <p:spPr>
          <a:xfrm>
            <a:off x="7727893" y="2757360"/>
            <a:ext cx="537312" cy="61713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12928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err="1"/>
              <a:t>Subgraph</a:t>
            </a:r>
            <a:r>
              <a:rPr lang="en-US" sz="3600" dirty="0"/>
              <a:t> Matching</a:t>
            </a:r>
            <a:br>
              <a:rPr lang="en-US" sz="3600" dirty="0"/>
            </a:br>
            <a:r>
              <a:rPr lang="en-US" sz="3600" dirty="0" smtClean="0">
                <a:solidFill>
                  <a:srgbClr val="2313EC"/>
                </a:solidFill>
              </a:rPr>
              <a:t>Basic Decomposing Approach</a:t>
            </a:r>
            <a:endParaRPr lang="en-US" sz="3600" dirty="0"/>
          </a:p>
        </p:txBody>
      </p:sp>
      <p:cxnSp>
        <p:nvCxnSpPr>
          <p:cNvPr id="60" name="Straight Connector 59"/>
          <p:cNvCxnSpPr>
            <a:stCxn id="42" idx="2"/>
            <a:endCxn id="45" idx="6"/>
          </p:cNvCxnSpPr>
          <p:nvPr/>
        </p:nvCxnSpPr>
        <p:spPr>
          <a:xfrm flipH="1">
            <a:off x="3403746" y="3294782"/>
            <a:ext cx="576429" cy="79219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4914" y="3912984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3746" y="3912984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847" y="3734001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0175" y="3777942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52" name="Straight Connector 51"/>
          <p:cNvCxnSpPr>
            <a:stCxn id="45" idx="2"/>
            <a:endCxn id="4" idx="6"/>
          </p:cNvCxnSpPr>
          <p:nvPr/>
        </p:nvCxnSpPr>
        <p:spPr>
          <a:xfrm flipH="1" flipV="1">
            <a:off x="2141401" y="3262625"/>
            <a:ext cx="542345" cy="11137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5" idx="3"/>
            <a:endCxn id="11" idx="7"/>
          </p:cNvCxnSpPr>
          <p:nvPr/>
        </p:nvCxnSpPr>
        <p:spPr>
          <a:xfrm flipH="1">
            <a:off x="2529472" y="3628559"/>
            <a:ext cx="259716" cy="3898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32" idx="1"/>
            <a:endCxn id="45" idx="5"/>
          </p:cNvCxnSpPr>
          <p:nvPr/>
        </p:nvCxnSpPr>
        <p:spPr>
          <a:xfrm flipH="1" flipV="1">
            <a:off x="3298304" y="3628559"/>
            <a:ext cx="210884" cy="3898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/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46142" y="1726478"/>
            <a:ext cx="720000" cy="720000"/>
          </a:xfrm>
          <a:prstGeom prst="ellipse">
            <a:avLst/>
          </a:prstGeom>
          <a:ln w="28575" cap="rnd" cmpd="sng">
            <a:solidFill>
              <a:srgbClr val="FC002E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8">
            <a:alphaModFix/>
          </a:blip>
          <a:srcRect l="5000" r="32956"/>
          <a:stretch/>
        </p:blipFill>
        <p:spPr>
          <a:xfrm>
            <a:off x="3201083" y="1746634"/>
            <a:ext cx="720000" cy="720000"/>
          </a:xfrm>
          <a:prstGeom prst="ellipse">
            <a:avLst/>
          </a:prstGeom>
          <a:ln w="28575" cap="rnd" cmpd="sng">
            <a:solidFill>
              <a:srgbClr val="FC002E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83746" y="3014001"/>
            <a:ext cx="720000" cy="720000"/>
          </a:xfrm>
          <a:prstGeom prst="ellipse">
            <a:avLst/>
          </a:prstGeom>
          <a:ln w="28575" cap="rnd" cmpd="sng">
            <a:solidFill>
              <a:schemeClr val="bg1">
                <a:lumMod val="50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10">
            <a:alphaModFix/>
          </a:blip>
          <a:srcRect l="1" r="29656"/>
          <a:stretch/>
        </p:blipFill>
        <p:spPr>
          <a:xfrm>
            <a:off x="865901" y="1874500"/>
            <a:ext cx="720000" cy="720000"/>
          </a:xfrm>
          <a:prstGeom prst="ellipse">
            <a:avLst/>
          </a:prstGeom>
          <a:ln w="28575" cap="rnd" cmpd="sng">
            <a:solidFill>
              <a:srgbClr val="66006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11">
            <a:alphaModFix/>
          </a:blip>
          <a:srcRect l="25043" r="901"/>
          <a:stretch/>
        </p:blipFill>
        <p:spPr>
          <a:xfrm>
            <a:off x="4340175" y="1889994"/>
            <a:ext cx="720000" cy="720000"/>
          </a:xfrm>
          <a:prstGeom prst="ellipse">
            <a:avLst/>
          </a:prstGeom>
          <a:ln w="28575" cap="rnd" cmpd="sng">
            <a:solidFill>
              <a:schemeClr val="accent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87" name="Straight Connector 86"/>
          <p:cNvCxnSpPr>
            <a:stCxn id="45" idx="1"/>
            <a:endCxn id="61" idx="5"/>
          </p:cNvCxnSpPr>
          <p:nvPr/>
        </p:nvCxnSpPr>
        <p:spPr>
          <a:xfrm flipH="1" flipV="1">
            <a:off x="1480459" y="2489058"/>
            <a:ext cx="1308729" cy="63038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>
            <a:stCxn id="45" idx="7"/>
            <a:endCxn id="62" idx="3"/>
          </p:cNvCxnSpPr>
          <p:nvPr/>
        </p:nvCxnSpPr>
        <p:spPr>
          <a:xfrm flipV="1">
            <a:off x="3298304" y="2504552"/>
            <a:ext cx="1147313" cy="61489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45" idx="0"/>
            <a:endCxn id="34" idx="5"/>
          </p:cNvCxnSpPr>
          <p:nvPr/>
        </p:nvCxnSpPr>
        <p:spPr>
          <a:xfrm flipH="1" flipV="1">
            <a:off x="2660700" y="2341036"/>
            <a:ext cx="383046" cy="67296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>
            <a:stCxn id="34" idx="3"/>
            <a:endCxn id="4" idx="7"/>
          </p:cNvCxnSpPr>
          <p:nvPr/>
        </p:nvCxnSpPr>
        <p:spPr>
          <a:xfrm flipH="1">
            <a:off x="2035959" y="2341036"/>
            <a:ext cx="115625" cy="66703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34" idx="4"/>
            <a:endCxn id="11" idx="0"/>
          </p:cNvCxnSpPr>
          <p:nvPr/>
        </p:nvCxnSpPr>
        <p:spPr>
          <a:xfrm flipH="1">
            <a:off x="2274914" y="2446478"/>
            <a:ext cx="131228" cy="146650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42" idx="1"/>
            <a:endCxn id="35" idx="5"/>
          </p:cNvCxnSpPr>
          <p:nvPr/>
        </p:nvCxnSpPr>
        <p:spPr>
          <a:xfrm flipH="1" flipV="1">
            <a:off x="3815641" y="2361192"/>
            <a:ext cx="269976" cy="679032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32" idx="0"/>
            <a:endCxn id="35" idx="4"/>
          </p:cNvCxnSpPr>
          <p:nvPr/>
        </p:nvCxnSpPr>
        <p:spPr>
          <a:xfrm flipH="1" flipV="1">
            <a:off x="3561083" y="2466634"/>
            <a:ext cx="202663" cy="144635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62" idx="4"/>
            <a:endCxn id="42" idx="7"/>
          </p:cNvCxnSpPr>
          <p:nvPr/>
        </p:nvCxnSpPr>
        <p:spPr>
          <a:xfrm flipH="1">
            <a:off x="4594733" y="2609994"/>
            <a:ext cx="105442" cy="43023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59" idx="0"/>
            <a:endCxn id="62" idx="5"/>
          </p:cNvCxnSpPr>
          <p:nvPr/>
        </p:nvCxnSpPr>
        <p:spPr>
          <a:xfrm flipH="1" flipV="1">
            <a:off x="4954733" y="2504552"/>
            <a:ext cx="105442" cy="127339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>
            <a:stCxn id="61" idx="4"/>
            <a:endCxn id="37" idx="0"/>
          </p:cNvCxnSpPr>
          <p:nvPr/>
        </p:nvCxnSpPr>
        <p:spPr>
          <a:xfrm flipH="1">
            <a:off x="963847" y="2594500"/>
            <a:ext cx="262054" cy="113950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stCxn id="34" idx="2"/>
            <a:endCxn id="37" idx="7"/>
          </p:cNvCxnSpPr>
          <p:nvPr/>
        </p:nvCxnSpPr>
        <p:spPr>
          <a:xfrm flipH="1">
            <a:off x="1218405" y="2086478"/>
            <a:ext cx="827737" cy="175296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>
            <a:stCxn id="59" idx="1"/>
            <a:endCxn id="35" idx="6"/>
          </p:cNvCxnSpPr>
          <p:nvPr/>
        </p:nvCxnSpPr>
        <p:spPr>
          <a:xfrm flipH="1" flipV="1">
            <a:off x="3921083" y="2106634"/>
            <a:ext cx="884534" cy="177675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>
            <a:endCxn id="4" idx="6"/>
          </p:cNvCxnSpPr>
          <p:nvPr/>
        </p:nvCxnSpPr>
        <p:spPr>
          <a:xfrm flipH="1">
            <a:off x="2141401" y="2288038"/>
            <a:ext cx="2198774" cy="97458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21401" y="2902625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980175" y="2934782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2872776" y="3648673"/>
            <a:ext cx="530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33" name="TextBox 32"/>
          <p:cNvSpPr txBox="1"/>
          <p:nvPr/>
        </p:nvSpPr>
        <p:spPr>
          <a:xfrm>
            <a:off x="1566087" y="3493375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36" name="TextBox 35"/>
          <p:cNvSpPr txBox="1"/>
          <p:nvPr/>
        </p:nvSpPr>
        <p:spPr>
          <a:xfrm>
            <a:off x="2061781" y="4507040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122710" y="3523337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3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535108" y="4498230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4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66954" y="4347729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838363" y="4319417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6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44140" y="2472580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2229344" y="2320604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46" name="TextBox 45"/>
          <p:cNvSpPr txBox="1"/>
          <p:nvPr/>
        </p:nvSpPr>
        <p:spPr>
          <a:xfrm>
            <a:off x="3377169" y="2324355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</a:t>
            </a:r>
            <a:r>
              <a:rPr lang="en-US" sz="2400" baseline="-25000" dirty="0"/>
              <a:t>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499630" y="2484457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cxnSp>
        <p:nvCxnSpPr>
          <p:cNvPr id="57" name="Straight Connector 56"/>
          <p:cNvCxnSpPr>
            <a:endCxn id="4" idx="1"/>
          </p:cNvCxnSpPr>
          <p:nvPr/>
        </p:nvCxnSpPr>
        <p:spPr>
          <a:xfrm>
            <a:off x="1323847" y="2594500"/>
            <a:ext cx="202996" cy="4135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553286" y="5049633"/>
            <a:ext cx="33243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s1 </a:t>
            </a:r>
            <a:r>
              <a:rPr lang="en-US" dirty="0" smtClean="0">
                <a:sym typeface="Wingdings"/>
              </a:rPr>
              <a:t> f1, m1, m5</a:t>
            </a:r>
          </a:p>
          <a:p>
            <a:r>
              <a:rPr lang="en-US" dirty="0" smtClean="0"/>
              <a:t>c1 </a:t>
            </a:r>
            <a:r>
              <a:rPr lang="en-US" dirty="0" smtClean="0">
                <a:sym typeface="Wingdings"/>
              </a:rPr>
              <a:t> f1, m1, m2, m5</a:t>
            </a:r>
          </a:p>
          <a:p>
            <a:r>
              <a:rPr lang="en-US" dirty="0" smtClean="0">
                <a:sym typeface="Wingdings"/>
              </a:rPr>
              <a:t>c2  m3, m4, m6</a:t>
            </a:r>
          </a:p>
          <a:p>
            <a:r>
              <a:rPr lang="en-US" dirty="0" smtClean="0">
                <a:sym typeface="Wingdings"/>
              </a:rPr>
              <a:t>v1  f1, m1, m3, m6</a:t>
            </a:r>
          </a:p>
          <a:p>
            <a:r>
              <a:rPr lang="en-US" dirty="0" smtClean="0">
                <a:sym typeface="Wingdings"/>
              </a:rPr>
              <a:t>f1  m1, m2, m3, m4, c1, s1, v1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59274" y="5060178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ym typeface="Wingdings"/>
              </a:rPr>
              <a:t>m1  f1, s1, v1</a:t>
            </a:r>
          </a:p>
          <a:p>
            <a:r>
              <a:rPr lang="en-US" dirty="0">
                <a:sym typeface="Wingdings"/>
              </a:rPr>
              <a:t>m2  f1, c1</a:t>
            </a:r>
          </a:p>
          <a:p>
            <a:r>
              <a:rPr lang="en-US" dirty="0">
                <a:sym typeface="Wingdings"/>
              </a:rPr>
              <a:t>m3  f1, c2, v1</a:t>
            </a:r>
          </a:p>
          <a:p>
            <a:r>
              <a:rPr lang="en-US" dirty="0">
                <a:sym typeface="Wingdings"/>
              </a:rPr>
              <a:t>m4  f1, c2</a:t>
            </a:r>
          </a:p>
          <a:p>
            <a:r>
              <a:rPr lang="en-US" dirty="0">
                <a:sym typeface="Wingdings"/>
              </a:rPr>
              <a:t>m5  c1, s1</a:t>
            </a:r>
          </a:p>
          <a:p>
            <a:r>
              <a:rPr lang="en-US" dirty="0">
                <a:sym typeface="Wingdings"/>
              </a:rPr>
              <a:t>m6  m3, v1</a:t>
            </a:r>
            <a:endParaRPr lang="en-US" dirty="0"/>
          </a:p>
        </p:txBody>
      </p:sp>
      <p:grpSp>
        <p:nvGrpSpPr>
          <p:cNvPr id="131" name="Group 130"/>
          <p:cNvGrpSpPr/>
          <p:nvPr/>
        </p:nvGrpSpPr>
        <p:grpSpPr>
          <a:xfrm>
            <a:off x="6797948" y="2409492"/>
            <a:ext cx="530970" cy="553859"/>
            <a:chOff x="7443607" y="1398201"/>
            <a:chExt cx="530970" cy="553859"/>
          </a:xfrm>
        </p:grpSpPr>
        <p:pic>
          <p:nvPicPr>
            <p:cNvPr id="132" name="Picture 131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33" name="TextBox 132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7414347" y="2420960"/>
            <a:ext cx="680373" cy="507960"/>
            <a:chOff x="8062445" y="1288878"/>
            <a:chExt cx="680373" cy="507960"/>
          </a:xfrm>
        </p:grpSpPr>
        <p:pic>
          <p:nvPicPr>
            <p:cNvPr id="136" name="Picture 135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37" name="TextBox 136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6793058" y="1676549"/>
            <a:ext cx="680373" cy="510516"/>
            <a:chOff x="7089899" y="1304220"/>
            <a:chExt cx="680373" cy="510516"/>
          </a:xfrm>
        </p:grpSpPr>
        <p:pic>
          <p:nvPicPr>
            <p:cNvPr id="139" name="Picture 138"/>
            <p:cNvPicPr>
              <a:picLocks noChangeAspect="1"/>
            </p:cNvPicPr>
            <p:nvPr/>
          </p:nvPicPr>
          <p:blipFill>
            <a:blip r:embed="rId7">
              <a:alphaModFix amt="0"/>
            </a:blip>
            <a:stretch>
              <a:fillRect/>
            </a:stretch>
          </p:blipFill>
          <p:spPr>
            <a:xfrm>
              <a:off x="7150667" y="1304220"/>
              <a:ext cx="179996" cy="179996"/>
            </a:xfrm>
            <a:prstGeom prst="ellipse">
              <a:avLst/>
            </a:prstGeom>
            <a:ln w="28575" cap="rnd" cmpd="sng">
              <a:solidFill>
                <a:srgbClr val="FC002E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40" name="TextBox 139"/>
            <p:cNvSpPr txBox="1"/>
            <p:nvPr/>
          </p:nvSpPr>
          <p:spPr>
            <a:xfrm>
              <a:off x="7089899" y="1353071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c</a:t>
              </a:r>
              <a:endParaRPr lang="en-US" sz="2400" baseline="-25000" dirty="0"/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7456763" y="1690297"/>
            <a:ext cx="680373" cy="505679"/>
            <a:chOff x="7958479" y="1079848"/>
            <a:chExt cx="680373" cy="505679"/>
          </a:xfrm>
        </p:grpSpPr>
        <p:pic>
          <p:nvPicPr>
            <p:cNvPr id="142" name="Picture 141"/>
            <p:cNvPicPr>
              <a:picLocks noChangeAspect="1"/>
            </p:cNvPicPr>
            <p:nvPr/>
          </p:nvPicPr>
          <p:blipFill rotWithShape="1">
            <a:blip r:embed="rId10">
              <a:alphaModFix amt="0"/>
            </a:blip>
            <a:srcRect l="1" r="29656"/>
            <a:stretch/>
          </p:blipFill>
          <p:spPr>
            <a:xfrm>
              <a:off x="8020131" y="1079848"/>
              <a:ext cx="179997" cy="179997"/>
            </a:xfrm>
            <a:prstGeom prst="ellipse">
              <a:avLst/>
            </a:prstGeom>
            <a:ln w="28575" cap="rnd" cmpd="sng">
              <a:solidFill>
                <a:srgbClr val="660066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43" name="TextBox 142"/>
            <p:cNvSpPr txBox="1"/>
            <p:nvPr/>
          </p:nvSpPr>
          <p:spPr>
            <a:xfrm>
              <a:off x="7958479" y="1123862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</a:t>
              </a:r>
              <a:endParaRPr lang="en-US" sz="2400" baseline="-25000" dirty="0"/>
            </a:p>
          </p:txBody>
        </p:sp>
      </p:grpSp>
      <p:cxnSp>
        <p:nvCxnSpPr>
          <p:cNvPr id="144" name="Straight Connector 143"/>
          <p:cNvCxnSpPr>
            <a:stCxn id="136" idx="2"/>
            <a:endCxn id="132" idx="6"/>
          </p:cNvCxnSpPr>
          <p:nvPr/>
        </p:nvCxnSpPr>
        <p:spPr>
          <a:xfrm flipH="1" flipV="1">
            <a:off x="7023186" y="2499490"/>
            <a:ext cx="495228" cy="1146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39" idx="4"/>
            <a:endCxn id="132" idx="0"/>
          </p:cNvCxnSpPr>
          <p:nvPr/>
        </p:nvCxnSpPr>
        <p:spPr>
          <a:xfrm flipH="1">
            <a:off x="6933188" y="1856545"/>
            <a:ext cx="10636" cy="55294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142" idx="4"/>
            <a:endCxn id="136" idx="0"/>
          </p:cNvCxnSpPr>
          <p:nvPr/>
        </p:nvCxnSpPr>
        <p:spPr>
          <a:xfrm flipH="1">
            <a:off x="7608412" y="1870294"/>
            <a:ext cx="2" cy="55066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stCxn id="142" idx="3"/>
            <a:endCxn id="132" idx="7"/>
          </p:cNvCxnSpPr>
          <p:nvPr/>
        </p:nvCxnSpPr>
        <p:spPr>
          <a:xfrm flipH="1">
            <a:off x="6996826" y="1843934"/>
            <a:ext cx="547949" cy="59191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>
            <a:stCxn id="139" idx="5"/>
            <a:endCxn id="136" idx="1"/>
          </p:cNvCxnSpPr>
          <p:nvPr/>
        </p:nvCxnSpPr>
        <p:spPr>
          <a:xfrm>
            <a:off x="7007462" y="1830185"/>
            <a:ext cx="537312" cy="61713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9" name="Group 148"/>
          <p:cNvGrpSpPr/>
          <p:nvPr/>
        </p:nvGrpSpPr>
        <p:grpSpPr>
          <a:xfrm>
            <a:off x="5697452" y="3942084"/>
            <a:ext cx="530970" cy="553859"/>
            <a:chOff x="7443607" y="1398201"/>
            <a:chExt cx="530970" cy="553859"/>
          </a:xfrm>
        </p:grpSpPr>
        <p:pic>
          <p:nvPicPr>
            <p:cNvPr id="150" name="Picture 149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51" name="TextBox 150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6344840" y="3987983"/>
            <a:ext cx="680373" cy="507960"/>
            <a:chOff x="8062445" y="1288878"/>
            <a:chExt cx="680373" cy="507960"/>
          </a:xfrm>
        </p:grpSpPr>
        <p:pic>
          <p:nvPicPr>
            <p:cNvPr id="153" name="Picture 152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54" name="TextBox 153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155" name="Group 154"/>
          <p:cNvGrpSpPr/>
          <p:nvPr/>
        </p:nvGrpSpPr>
        <p:grpSpPr>
          <a:xfrm>
            <a:off x="5692562" y="3209141"/>
            <a:ext cx="680373" cy="510516"/>
            <a:chOff x="7089899" y="1304220"/>
            <a:chExt cx="680373" cy="510516"/>
          </a:xfrm>
        </p:grpSpPr>
        <p:pic>
          <p:nvPicPr>
            <p:cNvPr id="156" name="Picture 155"/>
            <p:cNvPicPr>
              <a:picLocks noChangeAspect="1"/>
            </p:cNvPicPr>
            <p:nvPr/>
          </p:nvPicPr>
          <p:blipFill>
            <a:blip r:embed="rId7">
              <a:alphaModFix amt="0"/>
            </a:blip>
            <a:stretch>
              <a:fillRect/>
            </a:stretch>
          </p:blipFill>
          <p:spPr>
            <a:xfrm>
              <a:off x="7150667" y="1304220"/>
              <a:ext cx="179996" cy="179996"/>
            </a:xfrm>
            <a:prstGeom prst="ellipse">
              <a:avLst/>
            </a:prstGeom>
            <a:ln w="28575" cap="rnd" cmpd="sng">
              <a:solidFill>
                <a:srgbClr val="FC002E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57" name="TextBox 156"/>
            <p:cNvSpPr txBox="1"/>
            <p:nvPr/>
          </p:nvSpPr>
          <p:spPr>
            <a:xfrm>
              <a:off x="7089899" y="1353071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c</a:t>
              </a:r>
              <a:endParaRPr lang="en-US" sz="2400" baseline="-25000" dirty="0"/>
            </a:p>
          </p:txBody>
        </p:sp>
      </p:grpSp>
      <p:cxnSp>
        <p:nvCxnSpPr>
          <p:cNvPr id="158" name="Straight Connector 157"/>
          <p:cNvCxnSpPr>
            <a:stCxn id="156" idx="4"/>
            <a:endCxn id="150" idx="0"/>
          </p:cNvCxnSpPr>
          <p:nvPr/>
        </p:nvCxnSpPr>
        <p:spPr>
          <a:xfrm flipH="1">
            <a:off x="5832692" y="3389137"/>
            <a:ext cx="10636" cy="55294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56" idx="5"/>
            <a:endCxn id="153" idx="1"/>
          </p:cNvCxnSpPr>
          <p:nvPr/>
        </p:nvCxnSpPr>
        <p:spPr>
          <a:xfrm>
            <a:off x="5906966" y="3362777"/>
            <a:ext cx="568301" cy="65156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0" name="Group 159"/>
          <p:cNvGrpSpPr/>
          <p:nvPr/>
        </p:nvGrpSpPr>
        <p:grpSpPr>
          <a:xfrm>
            <a:off x="7881447" y="3970242"/>
            <a:ext cx="530970" cy="430748"/>
            <a:chOff x="7443607" y="1398201"/>
            <a:chExt cx="530970" cy="430748"/>
          </a:xfrm>
        </p:grpSpPr>
        <p:pic>
          <p:nvPicPr>
            <p:cNvPr id="161" name="Picture 160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62" name="TextBox 161"/>
            <p:cNvSpPr txBox="1"/>
            <p:nvPr/>
          </p:nvSpPr>
          <p:spPr>
            <a:xfrm>
              <a:off x="7443607" y="1490395"/>
              <a:ext cx="5309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400" baseline="-25000" dirty="0"/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8460856" y="3981710"/>
            <a:ext cx="680373" cy="507960"/>
            <a:chOff x="8062445" y="1288878"/>
            <a:chExt cx="680373" cy="507960"/>
          </a:xfrm>
        </p:grpSpPr>
        <p:pic>
          <p:nvPicPr>
            <p:cNvPr id="164" name="Picture 163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65" name="TextBox 164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166" name="Group 165"/>
          <p:cNvGrpSpPr/>
          <p:nvPr/>
        </p:nvGrpSpPr>
        <p:grpSpPr>
          <a:xfrm>
            <a:off x="8497846" y="3261679"/>
            <a:ext cx="680373" cy="505679"/>
            <a:chOff x="7958479" y="1079848"/>
            <a:chExt cx="680373" cy="505679"/>
          </a:xfrm>
        </p:grpSpPr>
        <p:pic>
          <p:nvPicPr>
            <p:cNvPr id="167" name="Picture 166"/>
            <p:cNvPicPr>
              <a:picLocks noChangeAspect="1"/>
            </p:cNvPicPr>
            <p:nvPr/>
          </p:nvPicPr>
          <p:blipFill rotWithShape="1">
            <a:blip r:embed="rId10">
              <a:alphaModFix amt="0"/>
            </a:blip>
            <a:srcRect l="1" r="29656"/>
            <a:stretch/>
          </p:blipFill>
          <p:spPr>
            <a:xfrm>
              <a:off x="8020131" y="1079848"/>
              <a:ext cx="179997" cy="179997"/>
            </a:xfrm>
            <a:prstGeom prst="ellipse">
              <a:avLst/>
            </a:prstGeom>
            <a:ln w="28575" cap="rnd" cmpd="sng">
              <a:solidFill>
                <a:srgbClr val="660066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68" name="TextBox 167"/>
            <p:cNvSpPr txBox="1"/>
            <p:nvPr/>
          </p:nvSpPr>
          <p:spPr>
            <a:xfrm>
              <a:off x="7958479" y="1123862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</a:t>
              </a:r>
              <a:endParaRPr lang="en-US" sz="2400" baseline="-25000" dirty="0"/>
            </a:p>
          </p:txBody>
        </p:sp>
      </p:grpSp>
      <p:cxnSp>
        <p:nvCxnSpPr>
          <p:cNvPr id="169" name="Straight Connector 168"/>
          <p:cNvCxnSpPr>
            <a:stCxn id="167" idx="4"/>
            <a:endCxn id="164" idx="0"/>
          </p:cNvCxnSpPr>
          <p:nvPr/>
        </p:nvCxnSpPr>
        <p:spPr>
          <a:xfrm>
            <a:off x="8649497" y="3441676"/>
            <a:ext cx="5424" cy="540034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>
            <a:stCxn id="167" idx="3"/>
            <a:endCxn id="161" idx="7"/>
          </p:cNvCxnSpPr>
          <p:nvPr/>
        </p:nvCxnSpPr>
        <p:spPr>
          <a:xfrm flipH="1">
            <a:off x="8080325" y="3415316"/>
            <a:ext cx="505533" cy="58128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7854028" y="4108252"/>
            <a:ext cx="530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</a:t>
            </a:r>
            <a:endParaRPr lang="en-US" sz="2400" baseline="-25000" dirty="0"/>
          </a:p>
        </p:txBody>
      </p:sp>
      <p:grpSp>
        <p:nvGrpSpPr>
          <p:cNvPr id="172" name="Group 171"/>
          <p:cNvGrpSpPr/>
          <p:nvPr/>
        </p:nvGrpSpPr>
        <p:grpSpPr>
          <a:xfrm>
            <a:off x="7191278" y="3891049"/>
            <a:ext cx="530970" cy="553859"/>
            <a:chOff x="7443607" y="1398201"/>
            <a:chExt cx="530970" cy="553859"/>
          </a:xfrm>
        </p:grpSpPr>
        <p:pic>
          <p:nvPicPr>
            <p:cNvPr id="173" name="Picture 172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74" name="TextBox 173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7134301" y="3239551"/>
            <a:ext cx="680373" cy="493874"/>
            <a:chOff x="8043587" y="1288878"/>
            <a:chExt cx="680373" cy="493874"/>
          </a:xfrm>
        </p:grpSpPr>
        <p:pic>
          <p:nvPicPr>
            <p:cNvPr id="176" name="Picture 175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77" name="TextBox 176"/>
            <p:cNvSpPr txBox="1"/>
            <p:nvPr/>
          </p:nvSpPr>
          <p:spPr>
            <a:xfrm>
              <a:off x="8043587" y="1321087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cxnSp>
        <p:nvCxnSpPr>
          <p:cNvPr id="178" name="Straight Connector 177"/>
          <p:cNvCxnSpPr>
            <a:stCxn id="176" idx="4"/>
            <a:endCxn id="173" idx="0"/>
          </p:cNvCxnSpPr>
          <p:nvPr/>
        </p:nvCxnSpPr>
        <p:spPr>
          <a:xfrm flipH="1">
            <a:off x="7326518" y="3419547"/>
            <a:ext cx="20706" cy="471502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TextBox 178"/>
          <p:cNvSpPr txBox="1"/>
          <p:nvPr/>
        </p:nvSpPr>
        <p:spPr>
          <a:xfrm>
            <a:off x="5692562" y="4569917"/>
            <a:ext cx="1414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c1, f1, m1</a:t>
            </a:r>
          </a:p>
          <a:p>
            <a:r>
              <a:rPr lang="en-US" dirty="0" smtClean="0"/>
              <a:t>c1, f1, m2 </a:t>
            </a:r>
            <a:endParaRPr lang="en-US" dirty="0"/>
          </a:p>
        </p:txBody>
      </p:sp>
      <p:sp>
        <p:nvSpPr>
          <p:cNvPr id="180" name="TextBox 179"/>
          <p:cNvSpPr txBox="1"/>
          <p:nvPr/>
        </p:nvSpPr>
        <p:spPr>
          <a:xfrm>
            <a:off x="6991202" y="4569917"/>
            <a:ext cx="14144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m1, f1</a:t>
            </a:r>
          </a:p>
          <a:p>
            <a:r>
              <a:rPr lang="en-US" dirty="0" smtClean="0"/>
              <a:t>m2, f1</a:t>
            </a:r>
          </a:p>
          <a:p>
            <a:r>
              <a:rPr lang="en-US" dirty="0" smtClean="0"/>
              <a:t>m3, f1</a:t>
            </a:r>
          </a:p>
          <a:p>
            <a:r>
              <a:rPr lang="en-US" dirty="0" smtClean="0"/>
              <a:t>m4, f1</a:t>
            </a:r>
            <a:endParaRPr lang="en-US" dirty="0"/>
          </a:p>
        </p:txBody>
      </p:sp>
      <p:sp>
        <p:nvSpPr>
          <p:cNvPr id="181" name="TextBox 180"/>
          <p:cNvSpPr txBox="1"/>
          <p:nvPr/>
        </p:nvSpPr>
        <p:spPr>
          <a:xfrm>
            <a:off x="7841698" y="4560774"/>
            <a:ext cx="1414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s1, f1, m1</a:t>
            </a:r>
          </a:p>
          <a:p>
            <a:r>
              <a:rPr lang="en-US" dirty="0" smtClean="0"/>
              <a:t>s1, f1, m5</a:t>
            </a:r>
            <a:endParaRPr lang="en-US" dirty="0"/>
          </a:p>
        </p:txBody>
      </p:sp>
      <p:sp>
        <p:nvSpPr>
          <p:cNvPr id="182" name="TextBox 181"/>
          <p:cNvSpPr txBox="1"/>
          <p:nvPr/>
        </p:nvSpPr>
        <p:spPr>
          <a:xfrm>
            <a:off x="6723533" y="6081692"/>
            <a:ext cx="1414416" cy="369332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s1, f1, m1, c1</a:t>
            </a:r>
          </a:p>
        </p:txBody>
      </p:sp>
    </p:spTree>
    <p:extLst>
      <p:ext uri="{BB962C8B-B14F-4D97-AF65-F5344CB8AC3E}">
        <p14:creationId xmlns="" xmlns:p14="http://schemas.microsoft.com/office/powerpoint/2010/main" val="1036863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err="1"/>
              <a:t>Subgraph</a:t>
            </a:r>
            <a:r>
              <a:rPr lang="en-US" sz="3600" dirty="0"/>
              <a:t> Matching</a:t>
            </a:r>
            <a:br>
              <a:rPr lang="en-US" sz="3600" dirty="0"/>
            </a:br>
            <a:r>
              <a:rPr lang="en-US" sz="3600" dirty="0" smtClean="0">
                <a:solidFill>
                  <a:srgbClr val="2313EC"/>
                </a:solidFill>
              </a:rPr>
              <a:t>Our Approach</a:t>
            </a:r>
            <a:endParaRPr lang="en-US" sz="3600" dirty="0"/>
          </a:p>
        </p:txBody>
      </p:sp>
      <p:cxnSp>
        <p:nvCxnSpPr>
          <p:cNvPr id="60" name="Straight Connector 59"/>
          <p:cNvCxnSpPr>
            <a:stCxn id="42" idx="2"/>
            <a:endCxn id="45" idx="6"/>
          </p:cNvCxnSpPr>
          <p:nvPr/>
        </p:nvCxnSpPr>
        <p:spPr>
          <a:xfrm flipH="1">
            <a:off x="3403746" y="3294782"/>
            <a:ext cx="576429" cy="79219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4914" y="3912984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3746" y="3912984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847" y="3734001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0175" y="3777942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52" name="Straight Connector 51"/>
          <p:cNvCxnSpPr>
            <a:stCxn id="45" idx="2"/>
            <a:endCxn id="4" idx="6"/>
          </p:cNvCxnSpPr>
          <p:nvPr/>
        </p:nvCxnSpPr>
        <p:spPr>
          <a:xfrm flipH="1" flipV="1">
            <a:off x="2141401" y="3262625"/>
            <a:ext cx="542345" cy="11137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5" idx="3"/>
            <a:endCxn id="11" idx="7"/>
          </p:cNvCxnSpPr>
          <p:nvPr/>
        </p:nvCxnSpPr>
        <p:spPr>
          <a:xfrm flipH="1">
            <a:off x="2529472" y="3628559"/>
            <a:ext cx="259716" cy="3898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32" idx="1"/>
            <a:endCxn id="45" idx="5"/>
          </p:cNvCxnSpPr>
          <p:nvPr/>
        </p:nvCxnSpPr>
        <p:spPr>
          <a:xfrm flipH="1" flipV="1">
            <a:off x="3298304" y="3628559"/>
            <a:ext cx="210884" cy="3898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/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46142" y="1726478"/>
            <a:ext cx="720000" cy="720000"/>
          </a:xfrm>
          <a:prstGeom prst="ellipse">
            <a:avLst/>
          </a:prstGeom>
          <a:ln w="28575" cap="rnd" cmpd="sng">
            <a:solidFill>
              <a:srgbClr val="FC002E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8">
            <a:alphaModFix/>
          </a:blip>
          <a:srcRect l="5000" r="32956"/>
          <a:stretch/>
        </p:blipFill>
        <p:spPr>
          <a:xfrm>
            <a:off x="3201083" y="1746634"/>
            <a:ext cx="720000" cy="720000"/>
          </a:xfrm>
          <a:prstGeom prst="ellipse">
            <a:avLst/>
          </a:prstGeom>
          <a:ln w="28575" cap="rnd" cmpd="sng">
            <a:solidFill>
              <a:srgbClr val="FC002E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83746" y="3014001"/>
            <a:ext cx="720000" cy="720000"/>
          </a:xfrm>
          <a:prstGeom prst="ellipse">
            <a:avLst/>
          </a:prstGeom>
          <a:ln w="28575" cap="rnd" cmpd="sng">
            <a:solidFill>
              <a:schemeClr val="bg1">
                <a:lumMod val="50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10">
            <a:alphaModFix/>
          </a:blip>
          <a:srcRect l="1" r="29656"/>
          <a:stretch/>
        </p:blipFill>
        <p:spPr>
          <a:xfrm>
            <a:off x="865901" y="1874500"/>
            <a:ext cx="720000" cy="720000"/>
          </a:xfrm>
          <a:prstGeom prst="ellipse">
            <a:avLst/>
          </a:prstGeom>
          <a:ln w="28575" cap="rnd" cmpd="sng">
            <a:solidFill>
              <a:srgbClr val="66006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11">
            <a:alphaModFix/>
          </a:blip>
          <a:srcRect l="25043" r="901"/>
          <a:stretch/>
        </p:blipFill>
        <p:spPr>
          <a:xfrm>
            <a:off x="4340175" y="1889994"/>
            <a:ext cx="720000" cy="720000"/>
          </a:xfrm>
          <a:prstGeom prst="ellipse">
            <a:avLst/>
          </a:prstGeom>
          <a:ln w="28575" cap="rnd" cmpd="sng">
            <a:solidFill>
              <a:schemeClr val="accent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87" name="Straight Connector 86"/>
          <p:cNvCxnSpPr>
            <a:stCxn id="45" idx="1"/>
            <a:endCxn id="61" idx="5"/>
          </p:cNvCxnSpPr>
          <p:nvPr/>
        </p:nvCxnSpPr>
        <p:spPr>
          <a:xfrm flipH="1" flipV="1">
            <a:off x="1480459" y="2489058"/>
            <a:ext cx="1308729" cy="63038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>
            <a:stCxn id="45" idx="7"/>
            <a:endCxn id="62" idx="3"/>
          </p:cNvCxnSpPr>
          <p:nvPr/>
        </p:nvCxnSpPr>
        <p:spPr>
          <a:xfrm flipV="1">
            <a:off x="3298304" y="2504552"/>
            <a:ext cx="1147313" cy="61489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45" idx="0"/>
            <a:endCxn id="34" idx="5"/>
          </p:cNvCxnSpPr>
          <p:nvPr/>
        </p:nvCxnSpPr>
        <p:spPr>
          <a:xfrm flipH="1" flipV="1">
            <a:off x="2660700" y="2341036"/>
            <a:ext cx="383046" cy="67296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>
            <a:stCxn id="34" idx="3"/>
            <a:endCxn id="4" idx="7"/>
          </p:cNvCxnSpPr>
          <p:nvPr/>
        </p:nvCxnSpPr>
        <p:spPr>
          <a:xfrm flipH="1">
            <a:off x="2035959" y="2341036"/>
            <a:ext cx="115625" cy="66703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34" idx="4"/>
            <a:endCxn id="11" idx="0"/>
          </p:cNvCxnSpPr>
          <p:nvPr/>
        </p:nvCxnSpPr>
        <p:spPr>
          <a:xfrm flipH="1">
            <a:off x="2274914" y="2446478"/>
            <a:ext cx="131228" cy="146650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42" idx="1"/>
            <a:endCxn id="35" idx="5"/>
          </p:cNvCxnSpPr>
          <p:nvPr/>
        </p:nvCxnSpPr>
        <p:spPr>
          <a:xfrm flipH="1" flipV="1">
            <a:off x="3815641" y="2361192"/>
            <a:ext cx="269976" cy="679032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32" idx="0"/>
            <a:endCxn id="35" idx="4"/>
          </p:cNvCxnSpPr>
          <p:nvPr/>
        </p:nvCxnSpPr>
        <p:spPr>
          <a:xfrm flipH="1" flipV="1">
            <a:off x="3561083" y="2466634"/>
            <a:ext cx="202663" cy="144635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62" idx="4"/>
            <a:endCxn id="42" idx="7"/>
          </p:cNvCxnSpPr>
          <p:nvPr/>
        </p:nvCxnSpPr>
        <p:spPr>
          <a:xfrm flipH="1">
            <a:off x="4594733" y="2609994"/>
            <a:ext cx="105442" cy="43023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59" idx="0"/>
            <a:endCxn id="62" idx="5"/>
          </p:cNvCxnSpPr>
          <p:nvPr/>
        </p:nvCxnSpPr>
        <p:spPr>
          <a:xfrm flipH="1" flipV="1">
            <a:off x="4954733" y="2504552"/>
            <a:ext cx="105442" cy="127339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>
            <a:stCxn id="61" idx="4"/>
            <a:endCxn id="37" idx="0"/>
          </p:cNvCxnSpPr>
          <p:nvPr/>
        </p:nvCxnSpPr>
        <p:spPr>
          <a:xfrm flipH="1">
            <a:off x="963847" y="2594500"/>
            <a:ext cx="262054" cy="113950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stCxn id="34" idx="2"/>
            <a:endCxn id="37" idx="7"/>
          </p:cNvCxnSpPr>
          <p:nvPr/>
        </p:nvCxnSpPr>
        <p:spPr>
          <a:xfrm flipH="1">
            <a:off x="1218405" y="2086478"/>
            <a:ext cx="827737" cy="175296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>
            <a:stCxn id="59" idx="1"/>
            <a:endCxn id="35" idx="6"/>
          </p:cNvCxnSpPr>
          <p:nvPr/>
        </p:nvCxnSpPr>
        <p:spPr>
          <a:xfrm flipH="1" flipV="1">
            <a:off x="3921083" y="2106634"/>
            <a:ext cx="884534" cy="177675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>
            <a:endCxn id="4" idx="6"/>
          </p:cNvCxnSpPr>
          <p:nvPr/>
        </p:nvCxnSpPr>
        <p:spPr>
          <a:xfrm flipH="1">
            <a:off x="2141401" y="2288038"/>
            <a:ext cx="2198774" cy="97458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21401" y="2902625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980175" y="2934782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2872776" y="3648673"/>
            <a:ext cx="530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33" name="TextBox 32"/>
          <p:cNvSpPr txBox="1"/>
          <p:nvPr/>
        </p:nvSpPr>
        <p:spPr>
          <a:xfrm>
            <a:off x="1566087" y="3493375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36" name="TextBox 35"/>
          <p:cNvSpPr txBox="1"/>
          <p:nvPr/>
        </p:nvSpPr>
        <p:spPr>
          <a:xfrm>
            <a:off x="2061781" y="4507040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122710" y="3523337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3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535108" y="4498230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4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66954" y="4347729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838363" y="4319417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6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44140" y="2472580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2229344" y="2320604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46" name="TextBox 45"/>
          <p:cNvSpPr txBox="1"/>
          <p:nvPr/>
        </p:nvSpPr>
        <p:spPr>
          <a:xfrm>
            <a:off x="3377169" y="2324355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</a:t>
            </a:r>
            <a:r>
              <a:rPr lang="en-US" sz="2400" baseline="-25000" dirty="0"/>
              <a:t>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499630" y="2484457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cxnSp>
        <p:nvCxnSpPr>
          <p:cNvPr id="57" name="Straight Connector 56"/>
          <p:cNvCxnSpPr>
            <a:endCxn id="4" idx="1"/>
          </p:cNvCxnSpPr>
          <p:nvPr/>
        </p:nvCxnSpPr>
        <p:spPr>
          <a:xfrm>
            <a:off x="1323847" y="2594500"/>
            <a:ext cx="202996" cy="4135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559274" y="5100708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ym typeface="Wingdings"/>
              </a:rPr>
              <a:t>f  f1</a:t>
            </a:r>
          </a:p>
          <a:p>
            <a:r>
              <a:rPr lang="en-US" dirty="0" smtClean="0">
                <a:sym typeface="Wingdings"/>
              </a:rPr>
              <a:t>m  m1, m2, m3, m4, m5, m6</a:t>
            </a:r>
          </a:p>
          <a:p>
            <a:r>
              <a:rPr lang="en-US" dirty="0" smtClean="0">
                <a:sym typeface="Wingdings"/>
              </a:rPr>
              <a:t>c  c1, c2</a:t>
            </a:r>
          </a:p>
          <a:p>
            <a:r>
              <a:rPr lang="en-US" dirty="0" smtClean="0">
                <a:sym typeface="Wingdings"/>
              </a:rPr>
              <a:t>s  s1</a:t>
            </a:r>
          </a:p>
          <a:p>
            <a:r>
              <a:rPr lang="en-US" dirty="0" smtClean="0">
                <a:sym typeface="Wingdings"/>
              </a:rPr>
              <a:t>v  v1</a:t>
            </a:r>
            <a:endParaRPr lang="en-US" dirty="0"/>
          </a:p>
        </p:txBody>
      </p:sp>
      <p:grpSp>
        <p:nvGrpSpPr>
          <p:cNvPr id="131" name="Group 130"/>
          <p:cNvGrpSpPr/>
          <p:nvPr/>
        </p:nvGrpSpPr>
        <p:grpSpPr>
          <a:xfrm>
            <a:off x="6797948" y="2409492"/>
            <a:ext cx="530970" cy="553859"/>
            <a:chOff x="7443607" y="1398201"/>
            <a:chExt cx="530970" cy="553859"/>
          </a:xfrm>
        </p:grpSpPr>
        <p:pic>
          <p:nvPicPr>
            <p:cNvPr id="132" name="Picture 131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33" name="TextBox 132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7414347" y="2420960"/>
            <a:ext cx="680373" cy="507960"/>
            <a:chOff x="8062445" y="1288878"/>
            <a:chExt cx="680373" cy="507960"/>
          </a:xfrm>
        </p:grpSpPr>
        <p:pic>
          <p:nvPicPr>
            <p:cNvPr id="136" name="Picture 135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37" name="TextBox 136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6793058" y="1676549"/>
            <a:ext cx="680373" cy="510516"/>
            <a:chOff x="7089899" y="1304220"/>
            <a:chExt cx="680373" cy="510516"/>
          </a:xfrm>
        </p:grpSpPr>
        <p:pic>
          <p:nvPicPr>
            <p:cNvPr id="139" name="Picture 138"/>
            <p:cNvPicPr>
              <a:picLocks noChangeAspect="1"/>
            </p:cNvPicPr>
            <p:nvPr/>
          </p:nvPicPr>
          <p:blipFill>
            <a:blip r:embed="rId7">
              <a:alphaModFix amt="0"/>
            </a:blip>
            <a:stretch>
              <a:fillRect/>
            </a:stretch>
          </p:blipFill>
          <p:spPr>
            <a:xfrm>
              <a:off x="7150667" y="1304220"/>
              <a:ext cx="179996" cy="179996"/>
            </a:xfrm>
            <a:prstGeom prst="ellipse">
              <a:avLst/>
            </a:prstGeom>
            <a:ln w="28575" cap="rnd" cmpd="sng">
              <a:solidFill>
                <a:srgbClr val="FC002E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40" name="TextBox 139"/>
            <p:cNvSpPr txBox="1"/>
            <p:nvPr/>
          </p:nvSpPr>
          <p:spPr>
            <a:xfrm>
              <a:off x="7089899" y="1353071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c</a:t>
              </a:r>
              <a:endParaRPr lang="en-US" sz="2400" baseline="-25000" dirty="0"/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7456763" y="1690297"/>
            <a:ext cx="680373" cy="505679"/>
            <a:chOff x="7958479" y="1079848"/>
            <a:chExt cx="680373" cy="505679"/>
          </a:xfrm>
        </p:grpSpPr>
        <p:pic>
          <p:nvPicPr>
            <p:cNvPr id="142" name="Picture 141"/>
            <p:cNvPicPr>
              <a:picLocks noChangeAspect="1"/>
            </p:cNvPicPr>
            <p:nvPr/>
          </p:nvPicPr>
          <p:blipFill rotWithShape="1">
            <a:blip r:embed="rId10">
              <a:alphaModFix amt="0"/>
            </a:blip>
            <a:srcRect l="1" r="29656"/>
            <a:stretch/>
          </p:blipFill>
          <p:spPr>
            <a:xfrm>
              <a:off x="8020131" y="1079848"/>
              <a:ext cx="179997" cy="179997"/>
            </a:xfrm>
            <a:prstGeom prst="ellipse">
              <a:avLst/>
            </a:prstGeom>
            <a:ln w="28575" cap="rnd" cmpd="sng">
              <a:solidFill>
                <a:srgbClr val="660066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43" name="TextBox 142"/>
            <p:cNvSpPr txBox="1"/>
            <p:nvPr/>
          </p:nvSpPr>
          <p:spPr>
            <a:xfrm>
              <a:off x="7958479" y="1123862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</a:t>
              </a:r>
              <a:endParaRPr lang="en-US" sz="2400" baseline="-25000" dirty="0"/>
            </a:p>
          </p:txBody>
        </p:sp>
      </p:grpSp>
      <p:cxnSp>
        <p:nvCxnSpPr>
          <p:cNvPr id="144" name="Straight Connector 143"/>
          <p:cNvCxnSpPr>
            <a:stCxn id="136" idx="2"/>
            <a:endCxn id="132" idx="6"/>
          </p:cNvCxnSpPr>
          <p:nvPr/>
        </p:nvCxnSpPr>
        <p:spPr>
          <a:xfrm flipH="1" flipV="1">
            <a:off x="7023186" y="2499490"/>
            <a:ext cx="495228" cy="1146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39" idx="4"/>
            <a:endCxn id="132" idx="0"/>
          </p:cNvCxnSpPr>
          <p:nvPr/>
        </p:nvCxnSpPr>
        <p:spPr>
          <a:xfrm flipH="1">
            <a:off x="6933188" y="1856545"/>
            <a:ext cx="10636" cy="55294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142" idx="4"/>
            <a:endCxn id="136" idx="0"/>
          </p:cNvCxnSpPr>
          <p:nvPr/>
        </p:nvCxnSpPr>
        <p:spPr>
          <a:xfrm flipH="1">
            <a:off x="7608412" y="1870294"/>
            <a:ext cx="2" cy="55066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stCxn id="142" idx="3"/>
            <a:endCxn id="132" idx="7"/>
          </p:cNvCxnSpPr>
          <p:nvPr/>
        </p:nvCxnSpPr>
        <p:spPr>
          <a:xfrm flipH="1">
            <a:off x="6996826" y="1843934"/>
            <a:ext cx="547949" cy="59191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>
            <a:stCxn id="139" idx="5"/>
            <a:endCxn id="136" idx="1"/>
          </p:cNvCxnSpPr>
          <p:nvPr/>
        </p:nvCxnSpPr>
        <p:spPr>
          <a:xfrm>
            <a:off x="7007462" y="1830185"/>
            <a:ext cx="537312" cy="61713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9" name="Group 148"/>
          <p:cNvGrpSpPr/>
          <p:nvPr/>
        </p:nvGrpSpPr>
        <p:grpSpPr>
          <a:xfrm>
            <a:off x="5697452" y="3942084"/>
            <a:ext cx="530970" cy="553859"/>
            <a:chOff x="7443607" y="1398201"/>
            <a:chExt cx="530970" cy="553859"/>
          </a:xfrm>
        </p:grpSpPr>
        <p:pic>
          <p:nvPicPr>
            <p:cNvPr id="150" name="Picture 149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51" name="TextBox 150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6344840" y="3987983"/>
            <a:ext cx="680373" cy="507960"/>
            <a:chOff x="8062445" y="1288878"/>
            <a:chExt cx="680373" cy="507960"/>
          </a:xfrm>
        </p:grpSpPr>
        <p:pic>
          <p:nvPicPr>
            <p:cNvPr id="153" name="Picture 152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54" name="TextBox 153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155" name="Group 154"/>
          <p:cNvGrpSpPr/>
          <p:nvPr/>
        </p:nvGrpSpPr>
        <p:grpSpPr>
          <a:xfrm>
            <a:off x="5692562" y="3209141"/>
            <a:ext cx="680373" cy="510516"/>
            <a:chOff x="7089899" y="1304220"/>
            <a:chExt cx="680373" cy="510516"/>
          </a:xfrm>
        </p:grpSpPr>
        <p:pic>
          <p:nvPicPr>
            <p:cNvPr id="156" name="Picture 155"/>
            <p:cNvPicPr>
              <a:picLocks noChangeAspect="1"/>
            </p:cNvPicPr>
            <p:nvPr/>
          </p:nvPicPr>
          <p:blipFill>
            <a:blip r:embed="rId7">
              <a:alphaModFix amt="0"/>
            </a:blip>
            <a:stretch>
              <a:fillRect/>
            </a:stretch>
          </p:blipFill>
          <p:spPr>
            <a:xfrm>
              <a:off x="7150667" y="1304220"/>
              <a:ext cx="179996" cy="179996"/>
            </a:xfrm>
            <a:prstGeom prst="ellipse">
              <a:avLst/>
            </a:prstGeom>
            <a:ln w="28575" cap="rnd" cmpd="sng">
              <a:solidFill>
                <a:srgbClr val="FC002E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57" name="TextBox 156"/>
            <p:cNvSpPr txBox="1"/>
            <p:nvPr/>
          </p:nvSpPr>
          <p:spPr>
            <a:xfrm>
              <a:off x="7089899" y="1353071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c</a:t>
              </a:r>
              <a:endParaRPr lang="en-US" sz="2400" baseline="-25000" dirty="0"/>
            </a:p>
          </p:txBody>
        </p:sp>
      </p:grpSp>
      <p:cxnSp>
        <p:nvCxnSpPr>
          <p:cNvPr id="158" name="Straight Connector 157"/>
          <p:cNvCxnSpPr>
            <a:stCxn id="156" idx="4"/>
            <a:endCxn id="150" idx="0"/>
          </p:cNvCxnSpPr>
          <p:nvPr/>
        </p:nvCxnSpPr>
        <p:spPr>
          <a:xfrm flipH="1">
            <a:off x="5832692" y="3389137"/>
            <a:ext cx="10636" cy="55294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56" idx="5"/>
            <a:endCxn id="153" idx="1"/>
          </p:cNvCxnSpPr>
          <p:nvPr/>
        </p:nvCxnSpPr>
        <p:spPr>
          <a:xfrm>
            <a:off x="5906966" y="3362777"/>
            <a:ext cx="568301" cy="65156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TextBox 178"/>
          <p:cNvSpPr txBox="1"/>
          <p:nvPr/>
        </p:nvSpPr>
        <p:spPr>
          <a:xfrm>
            <a:off x="5692562" y="4569917"/>
            <a:ext cx="1414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c1, f1, m1</a:t>
            </a:r>
          </a:p>
          <a:p>
            <a:r>
              <a:rPr lang="en-US" dirty="0" smtClean="0"/>
              <a:t>c1, f1, m2 </a:t>
            </a:r>
            <a:endParaRPr lang="en-US" dirty="0"/>
          </a:p>
        </p:txBody>
      </p:sp>
      <p:sp>
        <p:nvSpPr>
          <p:cNvPr id="180" name="TextBox 179"/>
          <p:cNvSpPr txBox="1"/>
          <p:nvPr/>
        </p:nvSpPr>
        <p:spPr>
          <a:xfrm>
            <a:off x="6923642" y="4569917"/>
            <a:ext cx="141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m1, </a:t>
            </a:r>
            <a:r>
              <a:rPr lang="en-US" dirty="0" smtClean="0">
                <a:solidFill>
                  <a:srgbClr val="FF0000"/>
                </a:solidFill>
              </a:rPr>
              <a:t>f1, s1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032371" y="4569358"/>
            <a:ext cx="141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s1, f1</a:t>
            </a:r>
          </a:p>
        </p:txBody>
      </p:sp>
      <p:sp>
        <p:nvSpPr>
          <p:cNvPr id="182" name="TextBox 181"/>
          <p:cNvSpPr txBox="1"/>
          <p:nvPr/>
        </p:nvSpPr>
        <p:spPr>
          <a:xfrm>
            <a:off x="6723533" y="6081692"/>
            <a:ext cx="1414416" cy="369332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s1, f1, m1, c1</a:t>
            </a:r>
          </a:p>
        </p:txBody>
      </p:sp>
      <p:grpSp>
        <p:nvGrpSpPr>
          <p:cNvPr id="107" name="Group 106"/>
          <p:cNvGrpSpPr/>
          <p:nvPr/>
        </p:nvGrpSpPr>
        <p:grpSpPr>
          <a:xfrm>
            <a:off x="6935761" y="3988479"/>
            <a:ext cx="530970" cy="553859"/>
            <a:chOff x="7443607" y="1398201"/>
            <a:chExt cx="530970" cy="553859"/>
          </a:xfrm>
        </p:grpSpPr>
        <p:pic>
          <p:nvPicPr>
            <p:cNvPr id="108" name="Picture 107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09" name="TextBox 108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7097354" y="3221773"/>
            <a:ext cx="680373" cy="507960"/>
            <a:chOff x="8062445" y="1288878"/>
            <a:chExt cx="680373" cy="507960"/>
          </a:xfrm>
        </p:grpSpPr>
        <p:pic>
          <p:nvPicPr>
            <p:cNvPr id="113" name="Picture 112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14" name="TextBox 113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7554503" y="3983185"/>
            <a:ext cx="680373" cy="505679"/>
            <a:chOff x="7958479" y="1079848"/>
            <a:chExt cx="680373" cy="505679"/>
          </a:xfrm>
        </p:grpSpPr>
        <p:pic>
          <p:nvPicPr>
            <p:cNvPr id="121" name="Picture 120"/>
            <p:cNvPicPr>
              <a:picLocks noChangeAspect="1"/>
            </p:cNvPicPr>
            <p:nvPr/>
          </p:nvPicPr>
          <p:blipFill rotWithShape="1">
            <a:blip r:embed="rId10">
              <a:alphaModFix amt="0"/>
            </a:blip>
            <a:srcRect l="1" r="29656"/>
            <a:stretch/>
          </p:blipFill>
          <p:spPr>
            <a:xfrm>
              <a:off x="8020131" y="1079848"/>
              <a:ext cx="179997" cy="179997"/>
            </a:xfrm>
            <a:prstGeom prst="ellipse">
              <a:avLst/>
            </a:prstGeom>
            <a:ln w="28575" cap="rnd" cmpd="sng">
              <a:solidFill>
                <a:srgbClr val="660066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23" name="TextBox 122"/>
            <p:cNvSpPr txBox="1"/>
            <p:nvPr/>
          </p:nvSpPr>
          <p:spPr>
            <a:xfrm>
              <a:off x="7958479" y="1123862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</a:t>
              </a:r>
              <a:endParaRPr lang="en-US" sz="2400" baseline="-25000" dirty="0"/>
            </a:p>
          </p:txBody>
        </p:sp>
      </p:grpSp>
      <p:cxnSp>
        <p:nvCxnSpPr>
          <p:cNvPr id="124" name="Straight Connector 123"/>
          <p:cNvCxnSpPr>
            <a:endCxn id="108" idx="0"/>
          </p:cNvCxnSpPr>
          <p:nvPr/>
        </p:nvCxnSpPr>
        <p:spPr>
          <a:xfrm flipH="1">
            <a:off x="7071001" y="3325281"/>
            <a:ext cx="130561" cy="66319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121" idx="1"/>
          </p:cNvCxnSpPr>
          <p:nvPr/>
        </p:nvCxnSpPr>
        <p:spPr>
          <a:xfrm flipH="1" flipV="1">
            <a:off x="7381417" y="3303711"/>
            <a:ext cx="261098" cy="705834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3" name="Group 182"/>
          <p:cNvGrpSpPr/>
          <p:nvPr/>
        </p:nvGrpSpPr>
        <p:grpSpPr>
          <a:xfrm>
            <a:off x="8262657" y="3927978"/>
            <a:ext cx="530970" cy="553859"/>
            <a:chOff x="7443607" y="1398201"/>
            <a:chExt cx="530970" cy="553859"/>
          </a:xfrm>
        </p:grpSpPr>
        <p:pic>
          <p:nvPicPr>
            <p:cNvPr id="184" name="Picture 183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85" name="TextBox 184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192" name="Group 191"/>
          <p:cNvGrpSpPr/>
          <p:nvPr/>
        </p:nvGrpSpPr>
        <p:grpSpPr>
          <a:xfrm>
            <a:off x="8244223" y="3195097"/>
            <a:ext cx="680373" cy="505679"/>
            <a:chOff x="7958479" y="1079848"/>
            <a:chExt cx="680373" cy="505679"/>
          </a:xfrm>
        </p:grpSpPr>
        <p:pic>
          <p:nvPicPr>
            <p:cNvPr id="193" name="Picture 192"/>
            <p:cNvPicPr>
              <a:picLocks noChangeAspect="1"/>
            </p:cNvPicPr>
            <p:nvPr/>
          </p:nvPicPr>
          <p:blipFill rotWithShape="1">
            <a:blip r:embed="rId10">
              <a:alphaModFix amt="0"/>
            </a:blip>
            <a:srcRect l="1" r="29656"/>
            <a:stretch/>
          </p:blipFill>
          <p:spPr>
            <a:xfrm>
              <a:off x="8020131" y="1079848"/>
              <a:ext cx="179997" cy="179997"/>
            </a:xfrm>
            <a:prstGeom prst="ellipse">
              <a:avLst/>
            </a:prstGeom>
            <a:ln w="28575" cap="rnd" cmpd="sng">
              <a:solidFill>
                <a:srgbClr val="660066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94" name="TextBox 193"/>
            <p:cNvSpPr txBox="1"/>
            <p:nvPr/>
          </p:nvSpPr>
          <p:spPr>
            <a:xfrm>
              <a:off x="7958479" y="1123862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</a:t>
              </a:r>
              <a:endParaRPr lang="en-US" sz="2400" baseline="-25000" dirty="0"/>
            </a:p>
          </p:txBody>
        </p:sp>
      </p:grpSp>
      <p:cxnSp>
        <p:nvCxnSpPr>
          <p:cNvPr id="198" name="Straight Connector 197"/>
          <p:cNvCxnSpPr>
            <a:endCxn id="184" idx="0"/>
          </p:cNvCxnSpPr>
          <p:nvPr/>
        </p:nvCxnSpPr>
        <p:spPr>
          <a:xfrm>
            <a:off x="8397897" y="3375094"/>
            <a:ext cx="0" cy="552884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75488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Subgraph</a:t>
            </a:r>
            <a:r>
              <a:rPr lang="en-US" dirty="0"/>
              <a:t> Matching</a:t>
            </a:r>
            <a:br>
              <a:rPr lang="en-US" dirty="0"/>
            </a:br>
            <a:r>
              <a:rPr lang="en-US" dirty="0">
                <a:solidFill>
                  <a:srgbClr val="2313EC"/>
                </a:solidFill>
              </a:rPr>
              <a:t>Basic Approach – </a:t>
            </a:r>
            <a:r>
              <a:rPr lang="en-US" dirty="0" smtClean="0">
                <a:solidFill>
                  <a:srgbClr val="2313EC"/>
                </a:solidFill>
              </a:rPr>
              <a:t>Joining Results</a:t>
            </a:r>
            <a:endParaRPr lang="en-US" dirty="0"/>
          </a:p>
        </p:txBody>
      </p:sp>
      <p:cxnSp>
        <p:nvCxnSpPr>
          <p:cNvPr id="60" name="Straight Connector 59"/>
          <p:cNvCxnSpPr>
            <a:stCxn id="42" idx="2"/>
            <a:endCxn id="45" idx="6"/>
          </p:cNvCxnSpPr>
          <p:nvPr/>
        </p:nvCxnSpPr>
        <p:spPr>
          <a:xfrm flipH="1">
            <a:off x="3403746" y="3766158"/>
            <a:ext cx="576429" cy="79219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4914" y="4384360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3746" y="4384360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847" y="4205377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0175" y="4249318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52" name="Straight Connector 51"/>
          <p:cNvCxnSpPr>
            <a:stCxn id="45" idx="2"/>
            <a:endCxn id="4" idx="6"/>
          </p:cNvCxnSpPr>
          <p:nvPr/>
        </p:nvCxnSpPr>
        <p:spPr>
          <a:xfrm flipH="1" flipV="1">
            <a:off x="2141401" y="3734001"/>
            <a:ext cx="542345" cy="11137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5" idx="3"/>
            <a:endCxn id="11" idx="7"/>
          </p:cNvCxnSpPr>
          <p:nvPr/>
        </p:nvCxnSpPr>
        <p:spPr>
          <a:xfrm flipH="1">
            <a:off x="2529472" y="4099935"/>
            <a:ext cx="259716" cy="3898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32" idx="1"/>
            <a:endCxn id="45" idx="5"/>
          </p:cNvCxnSpPr>
          <p:nvPr/>
        </p:nvCxnSpPr>
        <p:spPr>
          <a:xfrm flipH="1" flipV="1">
            <a:off x="3298304" y="4099935"/>
            <a:ext cx="210884" cy="3898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/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46142" y="2197854"/>
            <a:ext cx="720000" cy="720000"/>
          </a:xfrm>
          <a:prstGeom prst="ellipse">
            <a:avLst/>
          </a:prstGeom>
          <a:ln w="28575" cap="rnd" cmpd="sng">
            <a:solidFill>
              <a:srgbClr val="FC002E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8">
            <a:alphaModFix/>
          </a:blip>
          <a:srcRect l="5000" r="32956"/>
          <a:stretch/>
        </p:blipFill>
        <p:spPr>
          <a:xfrm>
            <a:off x="3201083" y="2218010"/>
            <a:ext cx="720000" cy="720000"/>
          </a:xfrm>
          <a:prstGeom prst="ellipse">
            <a:avLst/>
          </a:prstGeom>
          <a:ln w="28575" cap="rnd" cmpd="sng">
            <a:solidFill>
              <a:srgbClr val="FC002E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83746" y="3485377"/>
            <a:ext cx="720000" cy="720000"/>
          </a:xfrm>
          <a:prstGeom prst="ellipse">
            <a:avLst/>
          </a:prstGeom>
          <a:ln w="28575" cap="rnd" cmpd="sng">
            <a:solidFill>
              <a:schemeClr val="bg1">
                <a:lumMod val="50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10">
            <a:alphaModFix/>
          </a:blip>
          <a:srcRect l="1" r="29656"/>
          <a:stretch/>
        </p:blipFill>
        <p:spPr>
          <a:xfrm>
            <a:off x="865901" y="2345876"/>
            <a:ext cx="720000" cy="720000"/>
          </a:xfrm>
          <a:prstGeom prst="ellipse">
            <a:avLst/>
          </a:prstGeom>
          <a:ln w="28575" cap="rnd" cmpd="sng">
            <a:solidFill>
              <a:srgbClr val="66006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11">
            <a:alphaModFix/>
          </a:blip>
          <a:srcRect l="25043" r="901"/>
          <a:stretch/>
        </p:blipFill>
        <p:spPr>
          <a:xfrm>
            <a:off x="4340175" y="2361370"/>
            <a:ext cx="720000" cy="720000"/>
          </a:xfrm>
          <a:prstGeom prst="ellipse">
            <a:avLst/>
          </a:prstGeom>
          <a:ln w="28575" cap="rnd" cmpd="sng">
            <a:solidFill>
              <a:schemeClr val="accent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87" name="Straight Connector 86"/>
          <p:cNvCxnSpPr>
            <a:stCxn id="45" idx="1"/>
            <a:endCxn id="61" idx="5"/>
          </p:cNvCxnSpPr>
          <p:nvPr/>
        </p:nvCxnSpPr>
        <p:spPr>
          <a:xfrm flipH="1" flipV="1">
            <a:off x="1480459" y="2960434"/>
            <a:ext cx="1308729" cy="63038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>
            <a:stCxn id="45" idx="7"/>
            <a:endCxn id="62" idx="3"/>
          </p:cNvCxnSpPr>
          <p:nvPr/>
        </p:nvCxnSpPr>
        <p:spPr>
          <a:xfrm flipV="1">
            <a:off x="3298304" y="2975928"/>
            <a:ext cx="1147313" cy="61489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45" idx="0"/>
            <a:endCxn id="34" idx="5"/>
          </p:cNvCxnSpPr>
          <p:nvPr/>
        </p:nvCxnSpPr>
        <p:spPr>
          <a:xfrm flipH="1" flipV="1">
            <a:off x="2660700" y="2812412"/>
            <a:ext cx="383046" cy="67296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>
            <a:stCxn id="34" idx="3"/>
            <a:endCxn id="4" idx="7"/>
          </p:cNvCxnSpPr>
          <p:nvPr/>
        </p:nvCxnSpPr>
        <p:spPr>
          <a:xfrm flipH="1">
            <a:off x="2035959" y="2812412"/>
            <a:ext cx="115625" cy="66703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34" idx="4"/>
            <a:endCxn id="11" idx="0"/>
          </p:cNvCxnSpPr>
          <p:nvPr/>
        </p:nvCxnSpPr>
        <p:spPr>
          <a:xfrm flipH="1">
            <a:off x="2274914" y="2917854"/>
            <a:ext cx="131228" cy="146650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42" idx="1"/>
            <a:endCxn id="35" idx="5"/>
          </p:cNvCxnSpPr>
          <p:nvPr/>
        </p:nvCxnSpPr>
        <p:spPr>
          <a:xfrm flipH="1" flipV="1">
            <a:off x="3815641" y="2832568"/>
            <a:ext cx="269976" cy="679032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32" idx="0"/>
            <a:endCxn id="35" idx="4"/>
          </p:cNvCxnSpPr>
          <p:nvPr/>
        </p:nvCxnSpPr>
        <p:spPr>
          <a:xfrm flipH="1" flipV="1">
            <a:off x="3561083" y="2938010"/>
            <a:ext cx="202663" cy="144635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62" idx="4"/>
            <a:endCxn id="42" idx="7"/>
          </p:cNvCxnSpPr>
          <p:nvPr/>
        </p:nvCxnSpPr>
        <p:spPr>
          <a:xfrm flipH="1">
            <a:off x="4594733" y="3081370"/>
            <a:ext cx="105442" cy="43023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59" idx="0"/>
            <a:endCxn id="62" idx="5"/>
          </p:cNvCxnSpPr>
          <p:nvPr/>
        </p:nvCxnSpPr>
        <p:spPr>
          <a:xfrm flipH="1" flipV="1">
            <a:off x="4954733" y="2975928"/>
            <a:ext cx="105442" cy="127339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>
            <a:stCxn id="61" idx="4"/>
            <a:endCxn id="37" idx="0"/>
          </p:cNvCxnSpPr>
          <p:nvPr/>
        </p:nvCxnSpPr>
        <p:spPr>
          <a:xfrm flipH="1">
            <a:off x="963847" y="3065876"/>
            <a:ext cx="262054" cy="113950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stCxn id="34" idx="2"/>
            <a:endCxn id="37" idx="7"/>
          </p:cNvCxnSpPr>
          <p:nvPr/>
        </p:nvCxnSpPr>
        <p:spPr>
          <a:xfrm flipH="1">
            <a:off x="1218405" y="2557854"/>
            <a:ext cx="827737" cy="175296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>
            <a:stCxn id="59" idx="1"/>
            <a:endCxn id="35" idx="6"/>
          </p:cNvCxnSpPr>
          <p:nvPr/>
        </p:nvCxnSpPr>
        <p:spPr>
          <a:xfrm flipH="1" flipV="1">
            <a:off x="3921083" y="2578010"/>
            <a:ext cx="884534" cy="177675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>
            <a:endCxn id="4" idx="6"/>
          </p:cNvCxnSpPr>
          <p:nvPr/>
        </p:nvCxnSpPr>
        <p:spPr>
          <a:xfrm flipH="1">
            <a:off x="2141401" y="2759414"/>
            <a:ext cx="2198774" cy="97458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21401" y="3374001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980175" y="3406158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2872776" y="4120049"/>
            <a:ext cx="530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33" name="TextBox 32"/>
          <p:cNvSpPr txBox="1"/>
          <p:nvPr/>
        </p:nvSpPr>
        <p:spPr>
          <a:xfrm>
            <a:off x="1566087" y="3964751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36" name="TextBox 35"/>
          <p:cNvSpPr txBox="1"/>
          <p:nvPr/>
        </p:nvSpPr>
        <p:spPr>
          <a:xfrm>
            <a:off x="2061781" y="4978416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122710" y="3994713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3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535108" y="4969606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4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66954" y="4819105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838363" y="4790793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6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44140" y="2943956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2229344" y="2791980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46" name="TextBox 45"/>
          <p:cNvSpPr txBox="1"/>
          <p:nvPr/>
        </p:nvSpPr>
        <p:spPr>
          <a:xfrm>
            <a:off x="3377169" y="2795731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</a:t>
            </a:r>
            <a:r>
              <a:rPr lang="en-US" sz="2400" baseline="-25000" dirty="0"/>
              <a:t>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499630" y="2955833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cxnSp>
        <p:nvCxnSpPr>
          <p:cNvPr id="57" name="Straight Connector 56"/>
          <p:cNvCxnSpPr>
            <a:endCxn id="4" idx="1"/>
          </p:cNvCxnSpPr>
          <p:nvPr/>
        </p:nvCxnSpPr>
        <p:spPr>
          <a:xfrm>
            <a:off x="1323847" y="3065876"/>
            <a:ext cx="202996" cy="41356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6797948" y="2409492"/>
            <a:ext cx="530970" cy="553859"/>
            <a:chOff x="7443607" y="1398201"/>
            <a:chExt cx="530970" cy="553859"/>
          </a:xfrm>
        </p:grpSpPr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50" name="TextBox 49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414347" y="2420960"/>
            <a:ext cx="680373" cy="507960"/>
            <a:chOff x="8062445" y="1288878"/>
            <a:chExt cx="680373" cy="507960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53" name="TextBox 52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793058" y="1676549"/>
            <a:ext cx="680373" cy="510516"/>
            <a:chOff x="7089899" y="1304220"/>
            <a:chExt cx="680373" cy="510516"/>
          </a:xfrm>
        </p:grpSpPr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7">
              <a:alphaModFix amt="0"/>
            </a:blip>
            <a:stretch>
              <a:fillRect/>
            </a:stretch>
          </p:blipFill>
          <p:spPr>
            <a:xfrm>
              <a:off x="7150667" y="1304220"/>
              <a:ext cx="179996" cy="179996"/>
            </a:xfrm>
            <a:prstGeom prst="ellipse">
              <a:avLst/>
            </a:prstGeom>
            <a:ln w="28575" cap="rnd" cmpd="sng">
              <a:solidFill>
                <a:srgbClr val="FC002E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56" name="TextBox 55"/>
            <p:cNvSpPr txBox="1"/>
            <p:nvPr/>
          </p:nvSpPr>
          <p:spPr>
            <a:xfrm>
              <a:off x="7089899" y="1353071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c</a:t>
              </a:r>
              <a:endParaRPr lang="en-US" sz="2400" baseline="-250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456763" y="1690297"/>
            <a:ext cx="680373" cy="505679"/>
            <a:chOff x="7958479" y="1079848"/>
            <a:chExt cx="680373" cy="505679"/>
          </a:xfrm>
        </p:grpSpPr>
        <p:pic>
          <p:nvPicPr>
            <p:cNvPr id="63" name="Picture 62"/>
            <p:cNvPicPr>
              <a:picLocks noChangeAspect="1"/>
            </p:cNvPicPr>
            <p:nvPr/>
          </p:nvPicPr>
          <p:blipFill rotWithShape="1">
            <a:blip r:embed="rId10">
              <a:alphaModFix amt="0"/>
            </a:blip>
            <a:srcRect l="1" r="29656"/>
            <a:stretch/>
          </p:blipFill>
          <p:spPr>
            <a:xfrm>
              <a:off x="8020131" y="1079848"/>
              <a:ext cx="179997" cy="179997"/>
            </a:xfrm>
            <a:prstGeom prst="ellipse">
              <a:avLst/>
            </a:prstGeom>
            <a:ln w="28575" cap="rnd" cmpd="sng">
              <a:solidFill>
                <a:srgbClr val="660066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64" name="TextBox 63"/>
            <p:cNvSpPr txBox="1"/>
            <p:nvPr/>
          </p:nvSpPr>
          <p:spPr>
            <a:xfrm>
              <a:off x="7958479" y="1123862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</a:t>
              </a:r>
              <a:endParaRPr lang="en-US" sz="2400" baseline="-25000" dirty="0"/>
            </a:p>
          </p:txBody>
        </p:sp>
      </p:grpSp>
      <p:cxnSp>
        <p:nvCxnSpPr>
          <p:cNvPr id="65" name="Straight Connector 64"/>
          <p:cNvCxnSpPr>
            <a:stCxn id="51" idx="2"/>
            <a:endCxn id="49" idx="6"/>
          </p:cNvCxnSpPr>
          <p:nvPr/>
        </p:nvCxnSpPr>
        <p:spPr>
          <a:xfrm flipH="1" flipV="1">
            <a:off x="7023186" y="2499490"/>
            <a:ext cx="495228" cy="1146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54" idx="4"/>
            <a:endCxn id="49" idx="0"/>
          </p:cNvCxnSpPr>
          <p:nvPr/>
        </p:nvCxnSpPr>
        <p:spPr>
          <a:xfrm flipH="1">
            <a:off x="6933188" y="1856545"/>
            <a:ext cx="10636" cy="55294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3" idx="4"/>
            <a:endCxn id="51" idx="0"/>
          </p:cNvCxnSpPr>
          <p:nvPr/>
        </p:nvCxnSpPr>
        <p:spPr>
          <a:xfrm flipH="1">
            <a:off x="7608412" y="1870294"/>
            <a:ext cx="2" cy="55066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63" idx="3"/>
            <a:endCxn id="49" idx="7"/>
          </p:cNvCxnSpPr>
          <p:nvPr/>
        </p:nvCxnSpPr>
        <p:spPr>
          <a:xfrm flipH="1">
            <a:off x="6996826" y="1843934"/>
            <a:ext cx="547949" cy="59191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54" idx="5"/>
            <a:endCxn id="51" idx="1"/>
          </p:cNvCxnSpPr>
          <p:nvPr/>
        </p:nvCxnSpPr>
        <p:spPr>
          <a:xfrm>
            <a:off x="7007462" y="1830185"/>
            <a:ext cx="537312" cy="61713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7" name="Group 66"/>
          <p:cNvGrpSpPr/>
          <p:nvPr/>
        </p:nvGrpSpPr>
        <p:grpSpPr>
          <a:xfrm>
            <a:off x="5697452" y="3942084"/>
            <a:ext cx="530970" cy="553859"/>
            <a:chOff x="7443607" y="1398201"/>
            <a:chExt cx="530970" cy="553859"/>
          </a:xfrm>
        </p:grpSpPr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70" name="TextBox 69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6344840" y="3987983"/>
            <a:ext cx="680373" cy="507960"/>
            <a:chOff x="8062445" y="1288878"/>
            <a:chExt cx="680373" cy="507960"/>
          </a:xfrm>
        </p:grpSpPr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73" name="TextBox 72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5692562" y="3209141"/>
            <a:ext cx="680373" cy="510516"/>
            <a:chOff x="7089899" y="1304220"/>
            <a:chExt cx="680373" cy="510516"/>
          </a:xfrm>
        </p:grpSpPr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7">
              <a:alphaModFix amt="0"/>
            </a:blip>
            <a:stretch>
              <a:fillRect/>
            </a:stretch>
          </p:blipFill>
          <p:spPr>
            <a:xfrm>
              <a:off x="7150667" y="1304220"/>
              <a:ext cx="179996" cy="179996"/>
            </a:xfrm>
            <a:prstGeom prst="ellipse">
              <a:avLst/>
            </a:prstGeom>
            <a:ln w="28575" cap="rnd" cmpd="sng">
              <a:solidFill>
                <a:srgbClr val="FC002E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78" name="TextBox 77"/>
            <p:cNvSpPr txBox="1"/>
            <p:nvPr/>
          </p:nvSpPr>
          <p:spPr>
            <a:xfrm>
              <a:off x="7089899" y="1353071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c</a:t>
              </a:r>
              <a:endParaRPr lang="en-US" sz="2400" baseline="-25000" dirty="0"/>
            </a:p>
          </p:txBody>
        </p:sp>
      </p:grpSp>
      <p:cxnSp>
        <p:nvCxnSpPr>
          <p:cNvPr id="83" name="Straight Connector 82"/>
          <p:cNvCxnSpPr>
            <a:stCxn id="76" idx="4"/>
            <a:endCxn id="68" idx="0"/>
          </p:cNvCxnSpPr>
          <p:nvPr/>
        </p:nvCxnSpPr>
        <p:spPr>
          <a:xfrm flipH="1">
            <a:off x="5832692" y="3389137"/>
            <a:ext cx="10636" cy="552947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76" idx="5"/>
            <a:endCxn id="72" idx="1"/>
          </p:cNvCxnSpPr>
          <p:nvPr/>
        </p:nvCxnSpPr>
        <p:spPr>
          <a:xfrm>
            <a:off x="5906966" y="3362777"/>
            <a:ext cx="568301" cy="65156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8" name="Group 87"/>
          <p:cNvGrpSpPr/>
          <p:nvPr/>
        </p:nvGrpSpPr>
        <p:grpSpPr>
          <a:xfrm>
            <a:off x="7881447" y="3970242"/>
            <a:ext cx="530970" cy="430748"/>
            <a:chOff x="7443607" y="1398201"/>
            <a:chExt cx="530970" cy="430748"/>
          </a:xfrm>
        </p:grpSpPr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91" name="TextBox 90"/>
            <p:cNvSpPr txBox="1"/>
            <p:nvPr/>
          </p:nvSpPr>
          <p:spPr>
            <a:xfrm>
              <a:off x="7443607" y="1490395"/>
              <a:ext cx="5309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400" baseline="-25000" dirty="0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8460856" y="3981710"/>
            <a:ext cx="680373" cy="507960"/>
            <a:chOff x="8062445" y="1288878"/>
            <a:chExt cx="680373" cy="507960"/>
          </a:xfrm>
        </p:grpSpPr>
        <p:pic>
          <p:nvPicPr>
            <p:cNvPr id="93" name="Picture 92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95" name="TextBox 94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8497846" y="3261679"/>
            <a:ext cx="680373" cy="505679"/>
            <a:chOff x="7958479" y="1079848"/>
            <a:chExt cx="680373" cy="505679"/>
          </a:xfrm>
        </p:grpSpPr>
        <p:pic>
          <p:nvPicPr>
            <p:cNvPr id="102" name="Picture 101"/>
            <p:cNvPicPr>
              <a:picLocks noChangeAspect="1"/>
            </p:cNvPicPr>
            <p:nvPr/>
          </p:nvPicPr>
          <p:blipFill rotWithShape="1">
            <a:blip r:embed="rId10">
              <a:alphaModFix amt="0"/>
            </a:blip>
            <a:srcRect l="1" r="29656"/>
            <a:stretch/>
          </p:blipFill>
          <p:spPr>
            <a:xfrm>
              <a:off x="8020131" y="1079848"/>
              <a:ext cx="179997" cy="179997"/>
            </a:xfrm>
            <a:prstGeom prst="ellipse">
              <a:avLst/>
            </a:prstGeom>
            <a:ln w="28575" cap="rnd" cmpd="sng">
              <a:solidFill>
                <a:srgbClr val="660066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04" name="TextBox 103"/>
            <p:cNvSpPr txBox="1"/>
            <p:nvPr/>
          </p:nvSpPr>
          <p:spPr>
            <a:xfrm>
              <a:off x="7958479" y="1123862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</a:t>
              </a:r>
              <a:endParaRPr lang="en-US" sz="2400" baseline="-25000" dirty="0"/>
            </a:p>
          </p:txBody>
        </p:sp>
      </p:grpSp>
      <p:cxnSp>
        <p:nvCxnSpPr>
          <p:cNvPr id="108" name="Straight Connector 107"/>
          <p:cNvCxnSpPr>
            <a:stCxn id="102" idx="4"/>
            <a:endCxn id="93" idx="0"/>
          </p:cNvCxnSpPr>
          <p:nvPr/>
        </p:nvCxnSpPr>
        <p:spPr>
          <a:xfrm>
            <a:off x="8649497" y="3441676"/>
            <a:ext cx="5424" cy="540034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102" idx="3"/>
            <a:endCxn id="90" idx="7"/>
          </p:cNvCxnSpPr>
          <p:nvPr/>
        </p:nvCxnSpPr>
        <p:spPr>
          <a:xfrm flipH="1">
            <a:off x="8080325" y="3415316"/>
            <a:ext cx="505533" cy="58128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7854028" y="4108252"/>
            <a:ext cx="530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</a:t>
            </a:r>
            <a:endParaRPr lang="en-US" sz="2400" baseline="-25000" dirty="0"/>
          </a:p>
        </p:txBody>
      </p:sp>
      <p:grpSp>
        <p:nvGrpSpPr>
          <p:cNvPr id="128" name="Group 127"/>
          <p:cNvGrpSpPr/>
          <p:nvPr/>
        </p:nvGrpSpPr>
        <p:grpSpPr>
          <a:xfrm>
            <a:off x="7265260" y="3187705"/>
            <a:ext cx="530970" cy="553859"/>
            <a:chOff x="7443607" y="1398201"/>
            <a:chExt cx="530970" cy="553859"/>
          </a:xfrm>
        </p:grpSpPr>
        <p:pic>
          <p:nvPicPr>
            <p:cNvPr id="129" name="Picture 128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30" name="TextBox 129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7189329" y="3977290"/>
            <a:ext cx="680373" cy="507960"/>
            <a:chOff x="8062445" y="1288878"/>
            <a:chExt cx="680373" cy="507960"/>
          </a:xfrm>
        </p:grpSpPr>
        <p:pic>
          <p:nvPicPr>
            <p:cNvPr id="132" name="Picture 131"/>
            <p:cNvPicPr>
              <a:picLocks noChangeAspect="1"/>
            </p:cNvPicPr>
            <p:nvPr/>
          </p:nvPicPr>
          <p:blipFill>
            <a:blip r:embed="rId13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33" name="TextBox 132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cxnSp>
        <p:nvCxnSpPr>
          <p:cNvPr id="141" name="Straight Connector 140"/>
          <p:cNvCxnSpPr>
            <a:stCxn id="132" idx="0"/>
          </p:cNvCxnSpPr>
          <p:nvPr/>
        </p:nvCxnSpPr>
        <p:spPr>
          <a:xfrm flipV="1">
            <a:off x="7383394" y="3367701"/>
            <a:ext cx="0" cy="609589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92562" y="4569917"/>
            <a:ext cx="1414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c1, f1, m1</a:t>
            </a:r>
          </a:p>
          <a:p>
            <a:r>
              <a:rPr lang="en-US" dirty="0" smtClean="0"/>
              <a:t>c1, f1, m2 </a:t>
            </a:r>
            <a:endParaRPr lang="en-US" dirty="0"/>
          </a:p>
        </p:txBody>
      </p:sp>
      <p:sp>
        <p:nvSpPr>
          <p:cNvPr id="146" name="TextBox 145"/>
          <p:cNvSpPr txBox="1"/>
          <p:nvPr/>
        </p:nvSpPr>
        <p:spPr>
          <a:xfrm>
            <a:off x="6991202" y="4569917"/>
            <a:ext cx="14144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f1, m1</a:t>
            </a:r>
          </a:p>
          <a:p>
            <a:r>
              <a:rPr lang="en-US" dirty="0" smtClean="0"/>
              <a:t>f1, m2</a:t>
            </a:r>
          </a:p>
          <a:p>
            <a:r>
              <a:rPr lang="en-US" dirty="0" smtClean="0"/>
              <a:t>f1, m3</a:t>
            </a:r>
          </a:p>
          <a:p>
            <a:r>
              <a:rPr lang="en-US" dirty="0" smtClean="0"/>
              <a:t>f1, m4</a:t>
            </a:r>
            <a:endParaRPr lang="en-US" dirty="0"/>
          </a:p>
        </p:txBody>
      </p:sp>
      <p:sp>
        <p:nvSpPr>
          <p:cNvPr id="147" name="TextBox 146"/>
          <p:cNvSpPr txBox="1"/>
          <p:nvPr/>
        </p:nvSpPr>
        <p:spPr>
          <a:xfrm>
            <a:off x="7841698" y="4560774"/>
            <a:ext cx="1414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s1, f1, m1</a:t>
            </a:r>
          </a:p>
          <a:p>
            <a:r>
              <a:rPr lang="en-US" dirty="0" smtClean="0"/>
              <a:t>s1, f1, m5</a:t>
            </a:r>
            <a:endParaRPr lang="en-US" dirty="0"/>
          </a:p>
        </p:txBody>
      </p:sp>
      <p:sp>
        <p:nvSpPr>
          <p:cNvPr id="96" name="TextBox 95"/>
          <p:cNvSpPr txBox="1"/>
          <p:nvPr/>
        </p:nvSpPr>
        <p:spPr>
          <a:xfrm>
            <a:off x="6723533" y="6081692"/>
            <a:ext cx="1414416" cy="369332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s1, f1, m1, c1</a:t>
            </a:r>
          </a:p>
        </p:txBody>
      </p:sp>
    </p:spTree>
    <p:extLst>
      <p:ext uri="{BB962C8B-B14F-4D97-AF65-F5344CB8AC3E}">
        <p14:creationId xmlns="" xmlns:p14="http://schemas.microsoft.com/office/powerpoint/2010/main" val="2670073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Subgraph</a:t>
            </a:r>
            <a:r>
              <a:rPr lang="en-US" dirty="0"/>
              <a:t> Matching</a:t>
            </a:r>
            <a:br>
              <a:rPr lang="en-US" dirty="0"/>
            </a:br>
            <a:r>
              <a:rPr lang="en-US" dirty="0" smtClean="0">
                <a:solidFill>
                  <a:srgbClr val="2313EC"/>
                </a:solidFill>
              </a:rPr>
              <a:t>Joining Results in Distributed Graphs</a:t>
            </a:r>
            <a:endParaRPr lang="en-US" dirty="0"/>
          </a:p>
        </p:txBody>
      </p:sp>
      <p:cxnSp>
        <p:nvCxnSpPr>
          <p:cNvPr id="60" name="Straight Connector 59"/>
          <p:cNvCxnSpPr>
            <a:stCxn id="42" idx="2"/>
            <a:endCxn id="45" idx="6"/>
          </p:cNvCxnSpPr>
          <p:nvPr/>
        </p:nvCxnSpPr>
        <p:spPr>
          <a:xfrm flipH="1">
            <a:off x="2543922" y="3384014"/>
            <a:ext cx="822093" cy="3827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058" y="4739208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5986" y="5121352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5759" y="4658758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55" name="Straight Connector 54"/>
          <p:cNvCxnSpPr>
            <a:stCxn id="45" idx="3"/>
            <a:endCxn id="11" idx="7"/>
          </p:cNvCxnSpPr>
          <p:nvPr/>
        </p:nvCxnSpPr>
        <p:spPr>
          <a:xfrm flipH="1">
            <a:off x="1205616" y="3676848"/>
            <a:ext cx="723748" cy="1167801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32" idx="1"/>
            <a:endCxn id="45" idx="5"/>
          </p:cNvCxnSpPr>
          <p:nvPr/>
        </p:nvCxnSpPr>
        <p:spPr>
          <a:xfrm flipV="1">
            <a:off x="1871428" y="3676848"/>
            <a:ext cx="567052" cy="154994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/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39262" y="2197854"/>
            <a:ext cx="720000" cy="720000"/>
          </a:xfrm>
          <a:prstGeom prst="ellipse">
            <a:avLst/>
          </a:prstGeom>
          <a:ln w="28575" cap="rnd" cmpd="sng">
            <a:solidFill>
              <a:srgbClr val="FC002E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23922" y="3062289"/>
            <a:ext cx="720000" cy="720000"/>
          </a:xfrm>
          <a:prstGeom prst="ellipse">
            <a:avLst/>
          </a:prstGeom>
          <a:ln w="28575" cap="rnd" cmpd="sng">
            <a:solidFill>
              <a:schemeClr val="bg1">
                <a:lumMod val="50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8">
            <a:alphaModFix/>
          </a:blip>
          <a:srcRect l="25043" r="901"/>
          <a:stretch/>
        </p:blipFill>
        <p:spPr>
          <a:xfrm>
            <a:off x="546031" y="2265834"/>
            <a:ext cx="720000" cy="720000"/>
          </a:xfrm>
          <a:prstGeom prst="ellipse">
            <a:avLst/>
          </a:prstGeom>
          <a:ln w="28575" cap="rnd" cmpd="sng">
            <a:solidFill>
              <a:schemeClr val="accent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94" name="Straight Connector 93"/>
          <p:cNvCxnSpPr>
            <a:stCxn id="59" idx="7"/>
            <a:endCxn id="34" idx="4"/>
          </p:cNvCxnSpPr>
          <p:nvPr/>
        </p:nvCxnSpPr>
        <p:spPr>
          <a:xfrm flipV="1">
            <a:off x="4400317" y="2917854"/>
            <a:ext cx="598945" cy="1846345"/>
          </a:xfrm>
          <a:prstGeom prst="line">
            <a:avLst/>
          </a:prstGeom>
          <a:ln w="9525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>
            <a:off x="4086016" y="2632417"/>
            <a:ext cx="723026" cy="621228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45" idx="1"/>
            <a:endCxn id="62" idx="5"/>
          </p:cNvCxnSpPr>
          <p:nvPr/>
        </p:nvCxnSpPr>
        <p:spPr>
          <a:xfrm flipH="1" flipV="1">
            <a:off x="1160589" y="2880393"/>
            <a:ext cx="768775" cy="287337"/>
          </a:xfrm>
          <a:prstGeom prst="line">
            <a:avLst/>
          </a:prstGeom>
          <a:ln w="381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2" name="Picture 41"/>
          <p:cNvPicPr>
            <a:picLocks noChangeAspect="1"/>
          </p:cNvPicPr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66015" y="3024014"/>
            <a:ext cx="720000" cy="720000"/>
          </a:xfrm>
          <a:prstGeom prst="ellipse">
            <a:avLst/>
          </a:prstGeom>
          <a:ln w="28575" cap="rnd" cmpd="sng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2149432" y="2632417"/>
            <a:ext cx="530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36" name="TextBox 35"/>
          <p:cNvSpPr txBox="1"/>
          <p:nvPr/>
        </p:nvSpPr>
        <p:spPr>
          <a:xfrm>
            <a:off x="765221" y="5346912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508550" y="3653513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3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927637" y="5682103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4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941039" y="5226793"/>
            <a:ext cx="690577" cy="462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</a:t>
            </a:r>
            <a:r>
              <a:rPr lang="en-US" sz="2400" baseline="-25000" dirty="0"/>
              <a:t>6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96560" y="2791980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sp>
        <p:nvSpPr>
          <p:cNvPr id="47" name="TextBox 46"/>
          <p:cNvSpPr txBox="1"/>
          <p:nvPr/>
        </p:nvSpPr>
        <p:spPr>
          <a:xfrm>
            <a:off x="4090190" y="2464505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</a:t>
            </a:r>
            <a:r>
              <a:rPr lang="en-US" sz="2400" baseline="-25000" dirty="0" smtClean="0"/>
              <a:t>1</a:t>
            </a:r>
            <a:endParaRPr lang="en-US" sz="2400" baseline="-25000" dirty="0"/>
          </a:p>
        </p:txBody>
      </p:sp>
      <p:grpSp>
        <p:nvGrpSpPr>
          <p:cNvPr id="9" name="Group 66"/>
          <p:cNvGrpSpPr/>
          <p:nvPr/>
        </p:nvGrpSpPr>
        <p:grpSpPr>
          <a:xfrm>
            <a:off x="6966716" y="2536340"/>
            <a:ext cx="530970" cy="581155"/>
            <a:chOff x="7443607" y="1398201"/>
            <a:chExt cx="530970" cy="581155"/>
          </a:xfrm>
        </p:grpSpPr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7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70" name="TextBox 69"/>
            <p:cNvSpPr txBox="1"/>
            <p:nvPr/>
          </p:nvSpPr>
          <p:spPr>
            <a:xfrm>
              <a:off x="7443607" y="1517691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grpSp>
        <p:nvGrpSpPr>
          <p:cNvPr id="12" name="Group 70"/>
          <p:cNvGrpSpPr/>
          <p:nvPr/>
        </p:nvGrpSpPr>
        <p:grpSpPr>
          <a:xfrm>
            <a:off x="7600456" y="2582239"/>
            <a:ext cx="680373" cy="507960"/>
            <a:chOff x="8062445" y="1288878"/>
            <a:chExt cx="680373" cy="507960"/>
          </a:xfrm>
        </p:grpSpPr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73" name="TextBox 72"/>
            <p:cNvSpPr txBox="1"/>
            <p:nvPr/>
          </p:nvSpPr>
          <p:spPr>
            <a:xfrm>
              <a:off x="8062445" y="1335173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pic>
        <p:nvPicPr>
          <p:cNvPr id="76" name="Picture 75"/>
          <p:cNvPicPr>
            <a:picLocks noChangeAspect="1"/>
          </p:cNvPicPr>
          <p:nvPr/>
        </p:nvPicPr>
        <p:blipFill>
          <a:blip r:embed="rId6">
            <a:alphaModFix amt="0"/>
          </a:blip>
          <a:stretch>
            <a:fillRect/>
          </a:stretch>
        </p:blipFill>
        <p:spPr>
          <a:xfrm>
            <a:off x="7008946" y="1789749"/>
            <a:ext cx="179996" cy="179996"/>
          </a:xfrm>
          <a:prstGeom prst="ellipse">
            <a:avLst/>
          </a:prstGeom>
          <a:ln w="28575" cap="rnd" cmpd="sng">
            <a:solidFill>
              <a:schemeClr val="tx2">
                <a:lumMod val="60000"/>
                <a:lumOff val="40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83" name="Straight Connector 82"/>
          <p:cNvCxnSpPr>
            <a:stCxn id="76" idx="4"/>
            <a:endCxn id="68" idx="0"/>
          </p:cNvCxnSpPr>
          <p:nvPr/>
        </p:nvCxnSpPr>
        <p:spPr>
          <a:xfrm>
            <a:off x="7098944" y="1969745"/>
            <a:ext cx="3012" cy="566595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7785475" y="1950581"/>
            <a:ext cx="0" cy="603426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9" name="Picture 128"/>
          <p:cNvPicPr>
            <a:picLocks noChangeAspect="1"/>
          </p:cNvPicPr>
          <p:nvPr/>
        </p:nvPicPr>
        <p:blipFill>
          <a:blip r:embed="rId7">
            <a:alphaModFix amt="0"/>
          </a:blip>
          <a:stretch>
            <a:fillRect/>
          </a:stretch>
        </p:blipFill>
        <p:spPr>
          <a:xfrm>
            <a:off x="8385312" y="2590302"/>
            <a:ext cx="179996" cy="179996"/>
          </a:xfrm>
          <a:prstGeom prst="ellipse">
            <a:avLst/>
          </a:prstGeom>
          <a:ln w="28575" cap="rnd" cmpd="sng">
            <a:solidFill>
              <a:schemeClr val="accent4">
                <a:lumMod val="75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18" name="Group 130"/>
          <p:cNvGrpSpPr/>
          <p:nvPr/>
        </p:nvGrpSpPr>
        <p:grpSpPr>
          <a:xfrm>
            <a:off x="8266065" y="1759677"/>
            <a:ext cx="680373" cy="535256"/>
            <a:chOff x="8062445" y="1288878"/>
            <a:chExt cx="680373" cy="535256"/>
          </a:xfrm>
        </p:grpSpPr>
        <p:pic>
          <p:nvPicPr>
            <p:cNvPr id="132" name="Picture 131"/>
            <p:cNvPicPr>
              <a:picLocks noChangeAspect="1"/>
            </p:cNvPicPr>
            <p:nvPr/>
          </p:nvPicPr>
          <p:blipFill>
            <a:blip r:embed="rId9">
              <a:alphaModFix amt="0"/>
            </a:blip>
            <a:stretch>
              <a:fillRect/>
            </a:stretch>
          </p:blipFill>
          <p:spPr>
            <a:xfrm>
              <a:off x="8166512" y="1288878"/>
              <a:ext cx="179996" cy="179996"/>
            </a:xfrm>
            <a:prstGeom prst="ellipse">
              <a:avLst/>
            </a:prstGeom>
            <a:ln w="28575" cap="rnd" cmpd="sng">
              <a:solidFill>
                <a:schemeClr val="tx1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33" name="TextBox 132"/>
            <p:cNvSpPr txBox="1"/>
            <p:nvPr/>
          </p:nvSpPr>
          <p:spPr>
            <a:xfrm>
              <a:off x="8062445" y="1362469"/>
              <a:ext cx="6803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m</a:t>
              </a:r>
              <a:endParaRPr lang="en-US" sz="2400" baseline="-25000" dirty="0"/>
            </a:p>
          </p:txBody>
        </p:sp>
      </p:grpSp>
      <p:cxnSp>
        <p:nvCxnSpPr>
          <p:cNvPr id="141" name="Straight Connector 140"/>
          <p:cNvCxnSpPr/>
          <p:nvPr/>
        </p:nvCxnSpPr>
        <p:spPr>
          <a:xfrm flipV="1">
            <a:off x="8454784" y="1931289"/>
            <a:ext cx="0" cy="609589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Rectangle 96"/>
          <p:cNvSpPr/>
          <p:nvPr/>
        </p:nvSpPr>
        <p:spPr>
          <a:xfrm>
            <a:off x="245648" y="1777556"/>
            <a:ext cx="2772609" cy="2465023"/>
          </a:xfrm>
          <a:prstGeom prst="rect">
            <a:avLst/>
          </a:prstGeom>
          <a:noFill/>
          <a:ln w="38100"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3195047" y="4420003"/>
            <a:ext cx="2746837" cy="2102083"/>
          </a:xfrm>
          <a:prstGeom prst="rect">
            <a:avLst/>
          </a:prstGeom>
          <a:noFill/>
          <a:ln w="38100"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1" name="Picture 110"/>
          <p:cNvPicPr>
            <a:picLocks noChangeAspect="1"/>
          </p:cNvPicPr>
          <p:nvPr/>
        </p:nvPicPr>
        <p:blipFill rotWithShape="1">
          <a:blip r:embed="rId10">
            <a:alphaModFix/>
          </a:blip>
          <a:srcRect l="1" r="29656"/>
          <a:stretch/>
        </p:blipFill>
        <p:spPr>
          <a:xfrm>
            <a:off x="4716909" y="5418948"/>
            <a:ext cx="720000" cy="720000"/>
          </a:xfrm>
          <a:prstGeom prst="ellipse">
            <a:avLst/>
          </a:prstGeom>
          <a:ln w="28575" cap="rnd" cmpd="sng">
            <a:solidFill>
              <a:srgbClr val="66006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4" name="TextBox 113"/>
          <p:cNvSpPr txBox="1"/>
          <p:nvPr/>
        </p:nvSpPr>
        <p:spPr>
          <a:xfrm>
            <a:off x="5468168" y="5882913"/>
            <a:ext cx="530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</a:t>
            </a:r>
            <a:r>
              <a:rPr lang="en-US" sz="2400" baseline="-25000" dirty="0" smtClean="0"/>
              <a:t>1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195888" y="1766180"/>
            <a:ext cx="2772609" cy="2465023"/>
          </a:xfrm>
          <a:prstGeom prst="rect">
            <a:avLst/>
          </a:prstGeom>
          <a:noFill/>
          <a:ln w="38100"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/>
        </p:nvSpPr>
        <p:spPr>
          <a:xfrm>
            <a:off x="245648" y="4435923"/>
            <a:ext cx="2772610" cy="2102083"/>
          </a:xfrm>
          <a:prstGeom prst="rect">
            <a:avLst/>
          </a:prstGeom>
          <a:noFill/>
          <a:ln w="38100"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/>
          <p:nvPr/>
        </p:nvSpPr>
        <p:spPr>
          <a:xfrm>
            <a:off x="6312096" y="3605098"/>
            <a:ext cx="6858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6312096" y="5281498"/>
            <a:ext cx="6858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/>
          <p:nvPr/>
        </p:nvSpPr>
        <p:spPr>
          <a:xfrm>
            <a:off x="8293296" y="5281498"/>
            <a:ext cx="6858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/>
        </p:nvSpPr>
        <p:spPr>
          <a:xfrm>
            <a:off x="8293296" y="3605098"/>
            <a:ext cx="6858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>
            <a:stCxn id="121" idx="0"/>
            <a:endCxn id="120" idx="2"/>
          </p:cNvCxnSpPr>
          <p:nvPr/>
        </p:nvCxnSpPr>
        <p:spPr>
          <a:xfrm flipV="1">
            <a:off x="6654996" y="4062298"/>
            <a:ext cx="0" cy="121920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8674296" y="4062298"/>
            <a:ext cx="0" cy="121920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>
            <a:stCxn id="120" idx="3"/>
            <a:endCxn id="124" idx="1"/>
          </p:cNvCxnSpPr>
          <p:nvPr/>
        </p:nvCxnSpPr>
        <p:spPr>
          <a:xfrm>
            <a:off x="6997896" y="3833698"/>
            <a:ext cx="12954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6997896" y="5510098"/>
            <a:ext cx="12954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6388296" y="3681298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M1</a:t>
            </a:r>
            <a:endParaRPr lang="en-US" dirty="0"/>
          </a:p>
        </p:txBody>
      </p:sp>
      <p:sp>
        <p:nvSpPr>
          <p:cNvPr id="135" name="TextBox 134"/>
          <p:cNvSpPr txBox="1"/>
          <p:nvPr/>
        </p:nvSpPr>
        <p:spPr>
          <a:xfrm>
            <a:off x="8445696" y="3681298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M2</a:t>
            </a:r>
            <a:endParaRPr lang="en-US" dirty="0"/>
          </a:p>
        </p:txBody>
      </p:sp>
      <p:sp>
        <p:nvSpPr>
          <p:cNvPr id="136" name="TextBox 135"/>
          <p:cNvSpPr txBox="1"/>
          <p:nvPr/>
        </p:nvSpPr>
        <p:spPr>
          <a:xfrm>
            <a:off x="6388296" y="5281498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M3</a:t>
            </a:r>
            <a:endParaRPr lang="en-US" dirty="0"/>
          </a:p>
        </p:txBody>
      </p:sp>
      <p:sp>
        <p:nvSpPr>
          <p:cNvPr id="137" name="TextBox 136"/>
          <p:cNvSpPr txBox="1"/>
          <p:nvPr/>
        </p:nvSpPr>
        <p:spPr>
          <a:xfrm>
            <a:off x="8445696" y="5293166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M4</a:t>
            </a:r>
            <a:endParaRPr lang="en-US" dirty="0"/>
          </a:p>
        </p:txBody>
      </p:sp>
      <p:cxnSp>
        <p:nvCxnSpPr>
          <p:cNvPr id="138" name="Straight Connector 137"/>
          <p:cNvCxnSpPr>
            <a:stCxn id="59" idx="2"/>
          </p:cNvCxnSpPr>
          <p:nvPr/>
        </p:nvCxnSpPr>
        <p:spPr>
          <a:xfrm flipH="1">
            <a:off x="2485987" y="5018758"/>
            <a:ext cx="1299772" cy="491340"/>
          </a:xfrm>
          <a:prstGeom prst="line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>
            <a:stCxn id="111" idx="1"/>
            <a:endCxn id="59" idx="5"/>
          </p:cNvCxnSpPr>
          <p:nvPr/>
        </p:nvCxnSpPr>
        <p:spPr>
          <a:xfrm flipH="1" flipV="1">
            <a:off x="4400317" y="5273317"/>
            <a:ext cx="422034" cy="251072"/>
          </a:xfrm>
          <a:prstGeom prst="line">
            <a:avLst/>
          </a:prstGeom>
          <a:ln w="38100" cmpd="sng">
            <a:solidFill>
              <a:srgbClr val="00B05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8" name="Group 127"/>
          <p:cNvGrpSpPr/>
          <p:nvPr/>
        </p:nvGrpSpPr>
        <p:grpSpPr>
          <a:xfrm>
            <a:off x="7663324" y="1770585"/>
            <a:ext cx="530970" cy="553859"/>
            <a:chOff x="7443607" y="1398201"/>
            <a:chExt cx="530970" cy="553859"/>
          </a:xfrm>
        </p:grpSpPr>
        <p:pic>
          <p:nvPicPr>
            <p:cNvPr id="149" name="Picture 148"/>
            <p:cNvPicPr>
              <a:picLocks noChangeAspect="1"/>
            </p:cNvPicPr>
            <p:nvPr/>
          </p:nvPicPr>
          <p:blipFill>
            <a:blip r:embed="rId7">
              <a:alphaModFix amt="0"/>
            </a:blip>
            <a:stretch>
              <a:fillRect/>
            </a:stretch>
          </p:blipFill>
          <p:spPr>
            <a:xfrm>
              <a:off x="7488849" y="1398201"/>
              <a:ext cx="179996" cy="179996"/>
            </a:xfrm>
            <a:prstGeom prst="ellipse">
              <a:avLst/>
            </a:prstGeom>
            <a:ln w="28575" cap="rnd" cmpd="sng">
              <a:solidFill>
                <a:schemeClr val="bg1">
                  <a:lumMod val="50000"/>
                </a:schemeClr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50" name="TextBox 149"/>
            <p:cNvSpPr txBox="1"/>
            <p:nvPr/>
          </p:nvSpPr>
          <p:spPr>
            <a:xfrm>
              <a:off x="7443607" y="1490395"/>
              <a:ext cx="5309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</a:t>
              </a:r>
              <a:endParaRPr lang="en-US" sz="2400" baseline="-25000" dirty="0"/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399096" y="3833698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M1</a:t>
            </a:r>
            <a:endParaRPr lang="en-US" dirty="0"/>
          </a:p>
        </p:txBody>
      </p:sp>
      <p:sp>
        <p:nvSpPr>
          <p:cNvPr id="173" name="TextBox 172"/>
          <p:cNvSpPr txBox="1"/>
          <p:nvPr/>
        </p:nvSpPr>
        <p:spPr>
          <a:xfrm>
            <a:off x="5363520" y="3833698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M2</a:t>
            </a:r>
            <a:endParaRPr lang="en-US" dirty="0"/>
          </a:p>
        </p:txBody>
      </p:sp>
      <p:sp>
        <p:nvSpPr>
          <p:cNvPr id="174" name="TextBox 173"/>
          <p:cNvSpPr txBox="1"/>
          <p:nvPr/>
        </p:nvSpPr>
        <p:spPr>
          <a:xfrm>
            <a:off x="6948178" y="5882913"/>
            <a:ext cx="1738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Cluster graph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6955900" y="1837755"/>
            <a:ext cx="530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</a:t>
            </a:r>
            <a:endParaRPr lang="en-US" sz="2400" baseline="-25000" dirty="0"/>
          </a:p>
        </p:txBody>
      </p:sp>
      <p:sp>
        <p:nvSpPr>
          <p:cNvPr id="69" name="TextBox 68"/>
          <p:cNvSpPr txBox="1"/>
          <p:nvPr/>
        </p:nvSpPr>
        <p:spPr>
          <a:xfrm>
            <a:off x="8271480" y="2630806"/>
            <a:ext cx="680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baseline="-25000" dirty="0"/>
          </a:p>
        </p:txBody>
      </p:sp>
    </p:spTree>
    <p:extLst>
      <p:ext uri="{BB962C8B-B14F-4D97-AF65-F5344CB8AC3E}">
        <p14:creationId xmlns="" xmlns:p14="http://schemas.microsoft.com/office/powerpoint/2010/main" val="2670073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80FF00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Subgraph</a:t>
            </a:r>
            <a:r>
              <a:rPr lang="en-US" dirty="0" smtClean="0"/>
              <a:t> Matching: other 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IN" dirty="0" smtClean="0"/>
              <a:t>Route finding (going from point A to point B)</a:t>
            </a:r>
          </a:p>
          <a:p>
            <a:pPr fontAlgn="base"/>
            <a:r>
              <a:rPr lang="en-IN" dirty="0" smtClean="0"/>
              <a:t>Logistics</a:t>
            </a:r>
          </a:p>
          <a:p>
            <a:pPr fontAlgn="base"/>
            <a:r>
              <a:rPr lang="en-IN" dirty="0" smtClean="0"/>
              <a:t>Authorization and access control</a:t>
            </a:r>
          </a:p>
          <a:p>
            <a:pPr fontAlgn="base"/>
            <a:r>
              <a:rPr lang="en-IN" dirty="0" smtClean="0"/>
              <a:t>Investment </a:t>
            </a:r>
            <a:r>
              <a:rPr lang="en-IN" dirty="0" smtClean="0"/>
              <a:t>management and finance</a:t>
            </a:r>
          </a:p>
          <a:p>
            <a:pPr fontAlgn="base"/>
            <a:r>
              <a:rPr lang="en-IN" dirty="0" smtClean="0"/>
              <a:t>Network impact analysis</a:t>
            </a:r>
          </a:p>
          <a:p>
            <a:pPr fontAlgn="base"/>
            <a:endParaRPr lang="en-IN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According to Forbes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fontAlgn="base"/>
            <a:r>
              <a:rPr lang="en-IN" dirty="0" smtClean="0"/>
              <a:t>Several of the largest dating sites in the world have shifted toward graph databases in the last nine months.</a:t>
            </a:r>
          </a:p>
          <a:p>
            <a:pPr fontAlgn="base"/>
            <a:r>
              <a:rPr lang="en-IN" dirty="0" smtClean="0"/>
              <a:t>LinkedIn has a large team working on a proprietary graph database, which sits at the </a:t>
            </a:r>
            <a:r>
              <a:rPr lang="en-IN" dirty="0" err="1" smtClean="0"/>
              <a:t>center</a:t>
            </a:r>
            <a:r>
              <a:rPr lang="en-IN" dirty="0" smtClean="0"/>
              <a:t> of nearly every operation at LinkedIn.</a:t>
            </a:r>
          </a:p>
          <a:p>
            <a:pPr fontAlgn="base"/>
            <a:r>
              <a:rPr lang="en-IN" dirty="0" smtClean="0"/>
              <a:t>Twitter depends on a graph database, and has released </a:t>
            </a:r>
            <a:r>
              <a:rPr lang="en-IN" dirty="0" err="1" smtClean="0"/>
              <a:t>FlockDB</a:t>
            </a:r>
            <a:r>
              <a:rPr lang="en-IN" dirty="0" smtClean="0"/>
              <a:t>, a graph database it created, as open source.</a:t>
            </a:r>
          </a:p>
          <a:p>
            <a:pPr fontAlgn="base"/>
            <a:r>
              <a:rPr lang="en-IN" dirty="0" smtClean="0"/>
              <a:t>Neo Technology, the creator of Neo4j, the m</a:t>
            </a:r>
            <a:r>
              <a:rPr lang="en-IN" u="sng" dirty="0" smtClean="0"/>
              <a:t>ost popular graph database</a:t>
            </a:r>
            <a:r>
              <a:rPr lang="en-IN" dirty="0" smtClean="0"/>
              <a:t>, now has more than 30 Global 2000 companies adopt its technology, including enterprise brands like Wal-Mart, eBay, Lufthansa, and Deutsche Telekom.</a:t>
            </a:r>
          </a:p>
          <a:p>
            <a:pPr fontAlgn="base"/>
            <a:r>
              <a:rPr lang="en-IN" dirty="0" err="1" smtClean="0"/>
              <a:t>Teradata</a:t>
            </a:r>
            <a:r>
              <a:rPr lang="en-IN" dirty="0" smtClean="0"/>
              <a:t> just released a new type of SQL called SQL-GR, intended to make the graph analytics easy for enterprise users.</a:t>
            </a:r>
          </a:p>
          <a:p>
            <a:pPr fontAlgn="base"/>
            <a:r>
              <a:rPr lang="en-IN" dirty="0" smtClean="0"/>
              <a:t>According to a </a:t>
            </a:r>
            <a:r>
              <a:rPr lang="en-IN" u="sng" dirty="0" smtClean="0">
                <a:hlinkClick r:id="rId2"/>
              </a:rPr>
              <a:t>report</a:t>
            </a:r>
            <a:r>
              <a:rPr lang="en-IN" dirty="0" smtClean="0"/>
              <a:t> by industry observer DB-Engines, “Graph DBMSs are gaining in popularity faster than any other database category,” growing 300 percent since January of last year.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602" t="17956" r="8839" b="22376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rgbClr val="2214E4"/>
          </a:solidFill>
          <a:ln>
            <a:solidFill>
              <a:srgbClr val="2313EC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2492375" y="3079750"/>
            <a:ext cx="3794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Questions?</a:t>
            </a:r>
            <a:endParaRPr 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3703808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4094</TotalTime>
  <Words>541</Words>
  <Application>Microsoft Office PowerPoint</Application>
  <PresentationFormat>On-screen Show (4:3)</PresentationFormat>
  <Paragraphs>176</Paragraphs>
  <Slides>9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Subgraph Matching</vt:lpstr>
      <vt:lpstr>Subgraph Matching</vt:lpstr>
      <vt:lpstr>Subgraph Matching Basic Decomposing Approach</vt:lpstr>
      <vt:lpstr>Subgraph Matching Our Approach</vt:lpstr>
      <vt:lpstr>Subgraph Matching Basic Approach – Joining Results</vt:lpstr>
      <vt:lpstr>Subgraph Matching Joining Results in Distributed Graphs</vt:lpstr>
      <vt:lpstr>Subgraph Matching: other applications</vt:lpstr>
      <vt:lpstr>According to Forbes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Tugba</dc:creator>
  <cp:lastModifiedBy>sachinsri12345</cp:lastModifiedBy>
  <cp:revision>164</cp:revision>
  <dcterms:created xsi:type="dcterms:W3CDTF">2015-04-17T01:26:40Z</dcterms:created>
  <dcterms:modified xsi:type="dcterms:W3CDTF">2015-04-23T15:08:50Z</dcterms:modified>
</cp:coreProperties>
</file>